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72" autoAdjust="0"/>
  </p:normalViewPr>
  <p:slideViewPr>
    <p:cSldViewPr>
      <p:cViewPr>
        <p:scale>
          <a:sx n="60" d="100"/>
          <a:sy n="60" d="100"/>
        </p:scale>
        <p:origin x="-6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5F36C-2EA4-4EA5-B028-03EA5037CB22}" type="datetimeFigureOut">
              <a:rPr kumimoji="1" lang="ja-JP" altLang="en-US" smtClean="0"/>
              <a:t>2015/12/11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1CFDD0-BEC6-49CB-972F-41D697FB38F4}" type="slidenum">
              <a:rPr kumimoji="1" lang="ja-JP" altLang="en-US" smtClean="0"/>
              <a:t>‹#›</a:t>
            </a:fld>
            <a:endParaRPr kumimoji="1" lang="ja-JP" altLang="en-US"/>
          </a:p>
        </p:txBody>
      </p:sp>
    </p:spTree>
    <p:extLst>
      <p:ext uri="{BB962C8B-B14F-4D97-AF65-F5344CB8AC3E}">
        <p14:creationId xmlns:p14="http://schemas.microsoft.com/office/powerpoint/2010/main" val="3366805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1CFDD0-BEC6-49CB-972F-41D697FB38F4}" type="slidenum">
              <a:rPr kumimoji="1" lang="ja-JP" altLang="en-US" smtClean="0"/>
              <a:t>5</a:t>
            </a:fld>
            <a:endParaRPr kumimoji="1" lang="ja-JP" altLang="en-US"/>
          </a:p>
        </p:txBody>
      </p:sp>
    </p:spTree>
    <p:extLst>
      <p:ext uri="{BB962C8B-B14F-4D97-AF65-F5344CB8AC3E}">
        <p14:creationId xmlns:p14="http://schemas.microsoft.com/office/powerpoint/2010/main" val="203728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1CFDD0-BEC6-49CB-972F-41D697FB38F4}" type="slidenum">
              <a:rPr kumimoji="1" lang="ja-JP" altLang="en-US" smtClean="0"/>
              <a:t>6</a:t>
            </a:fld>
            <a:endParaRPr kumimoji="1" lang="ja-JP" altLang="en-US"/>
          </a:p>
        </p:txBody>
      </p:sp>
    </p:spTree>
    <p:extLst>
      <p:ext uri="{BB962C8B-B14F-4D97-AF65-F5344CB8AC3E}">
        <p14:creationId xmlns:p14="http://schemas.microsoft.com/office/powerpoint/2010/main" val="392893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濃度</a:t>
            </a:r>
            <a:r>
              <a:rPr kumimoji="1" lang="en-US" altLang="ja-JP" dirty="0" smtClean="0"/>
              <a:t>0.01</a:t>
            </a:r>
            <a:r>
              <a:rPr kumimoji="1" lang="ja-JP" altLang="en-US" dirty="0" smtClean="0"/>
              <a:t>％のテトラクロロ金酸四水和物に濃度</a:t>
            </a:r>
            <a:r>
              <a:rPr kumimoji="1" lang="en-US" altLang="ja-JP" dirty="0" smtClean="0"/>
              <a:t>0.4</a:t>
            </a:r>
            <a:r>
              <a:rPr kumimoji="1" lang="ja-JP" altLang="en-US" dirty="0" err="1" smtClean="0"/>
              <a:t>、</a:t>
            </a:r>
            <a:r>
              <a:rPr kumimoji="1" lang="en-US" altLang="ja-JP" dirty="0" smtClean="0"/>
              <a:t>0.07</a:t>
            </a:r>
            <a:r>
              <a:rPr kumimoji="1" lang="ja-JP" altLang="en-US" dirty="0" err="1" smtClean="0"/>
              <a:t>、</a:t>
            </a:r>
            <a:r>
              <a:rPr kumimoji="1" lang="en-US" altLang="ja-JP" dirty="0" smtClean="0"/>
              <a:t>0.03</a:t>
            </a:r>
            <a:r>
              <a:rPr kumimoji="1" lang="ja-JP" altLang="en-US" dirty="0" smtClean="0"/>
              <a:t>％のクエン酸三ナトリウムを加えた三つのタイプの金ナノ粒子</a:t>
            </a:r>
            <a:endParaRPr kumimoji="1" lang="ja-JP" altLang="en-US" dirty="0"/>
          </a:p>
        </p:txBody>
      </p:sp>
      <p:sp>
        <p:nvSpPr>
          <p:cNvPr id="4" name="スライド番号プレースホルダー 3"/>
          <p:cNvSpPr>
            <a:spLocks noGrp="1"/>
          </p:cNvSpPr>
          <p:nvPr>
            <p:ph type="sldNum" sz="quarter" idx="10"/>
          </p:nvPr>
        </p:nvSpPr>
        <p:spPr/>
        <p:txBody>
          <a:bodyPr/>
          <a:lstStyle/>
          <a:p>
            <a:fld id="{E11CFDD0-BEC6-49CB-972F-41D697FB38F4}" type="slidenum">
              <a:rPr kumimoji="1" lang="ja-JP" altLang="en-US" smtClean="0"/>
              <a:t>8</a:t>
            </a:fld>
            <a:endParaRPr kumimoji="1" lang="ja-JP" altLang="en-US"/>
          </a:p>
        </p:txBody>
      </p:sp>
    </p:spTree>
    <p:extLst>
      <p:ext uri="{BB962C8B-B14F-4D97-AF65-F5344CB8AC3E}">
        <p14:creationId xmlns:p14="http://schemas.microsoft.com/office/powerpoint/2010/main" val="128073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波長シフトピークは比率</a:t>
            </a:r>
            <a:r>
              <a:rPr kumimoji="1" lang="en-US" altLang="ja-JP" dirty="0" smtClean="0"/>
              <a:t>80</a:t>
            </a:r>
            <a:r>
              <a:rPr kumimoji="1" lang="ja-JP" altLang="en-US" dirty="0" smtClean="0"/>
              <a:t>～</a:t>
            </a:r>
            <a:r>
              <a:rPr kumimoji="1" lang="en-US" altLang="ja-JP" dirty="0" smtClean="0"/>
              <a:t>90</a:t>
            </a:r>
            <a:r>
              <a:rPr kumimoji="1" lang="ja-JP" altLang="en-US" dirty="0" smtClean="0"/>
              <a:t>％の時に現れる。条件</a:t>
            </a:r>
            <a:r>
              <a:rPr kumimoji="1" lang="en-US" altLang="ja-JP" dirty="0" smtClean="0"/>
              <a:t>A</a:t>
            </a:r>
            <a:r>
              <a:rPr kumimoji="1" lang="ja-JP" altLang="en-US" dirty="0" smtClean="0"/>
              <a:t>と金ナノ粒子無しの場合は波長シフトは変わりなかったが条件</a:t>
            </a:r>
            <a:r>
              <a:rPr kumimoji="1" lang="en-US" altLang="ja-JP" dirty="0" smtClean="0"/>
              <a:t>BC</a:t>
            </a:r>
            <a:r>
              <a:rPr kumimoji="1" lang="ja-JP" altLang="en-US" smtClean="0"/>
              <a:t>は波長シフトの違いが大きくみられる。</a:t>
            </a:r>
            <a:endParaRPr kumimoji="1" lang="ja-JP" altLang="en-US"/>
          </a:p>
        </p:txBody>
      </p:sp>
      <p:sp>
        <p:nvSpPr>
          <p:cNvPr id="4" name="スライド番号プレースホルダー 3"/>
          <p:cNvSpPr>
            <a:spLocks noGrp="1"/>
          </p:cNvSpPr>
          <p:nvPr>
            <p:ph type="sldNum" sz="quarter" idx="10"/>
          </p:nvPr>
        </p:nvSpPr>
        <p:spPr/>
        <p:txBody>
          <a:bodyPr/>
          <a:lstStyle/>
          <a:p>
            <a:fld id="{E11CFDD0-BEC6-49CB-972F-41D697FB38F4}" type="slidenum">
              <a:rPr kumimoji="1" lang="ja-JP" altLang="en-US" smtClean="0"/>
              <a:t>12</a:t>
            </a:fld>
            <a:endParaRPr kumimoji="1" lang="ja-JP" altLang="en-US"/>
          </a:p>
        </p:txBody>
      </p:sp>
    </p:spTree>
    <p:extLst>
      <p:ext uri="{BB962C8B-B14F-4D97-AF65-F5344CB8AC3E}">
        <p14:creationId xmlns:p14="http://schemas.microsoft.com/office/powerpoint/2010/main" val="392305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金ナノ粒子によって感度が強化される理由は金ナノ粒子の電界強化による電気光学効果によるものと考えられている。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E11CFDD0-BEC6-49CB-972F-41D697FB38F4}" type="slidenum">
              <a:rPr kumimoji="1" lang="ja-JP" altLang="en-US" smtClean="0"/>
              <a:t>14</a:t>
            </a:fld>
            <a:endParaRPr kumimoji="1" lang="ja-JP" altLang="en-US"/>
          </a:p>
        </p:txBody>
      </p:sp>
    </p:spTree>
    <p:extLst>
      <p:ext uri="{BB962C8B-B14F-4D97-AF65-F5344CB8AC3E}">
        <p14:creationId xmlns:p14="http://schemas.microsoft.com/office/powerpoint/2010/main" val="59434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131385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112365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336025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136867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47738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87385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215674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106047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218515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137258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055546-AD55-414A-AD7F-503DAC313702}" type="datetimeFigureOut">
              <a:rPr kumimoji="1" lang="ja-JP" altLang="en-US" smtClean="0"/>
              <a:t>2015/12/11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12053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55546-AD55-414A-AD7F-503DAC313702}" type="datetimeFigureOut">
              <a:rPr kumimoji="1" lang="ja-JP" altLang="en-US" smtClean="0"/>
              <a:t>2015/12/11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A4190-3D43-472D-8CBB-C31DA0572F4E}" type="slidenum">
              <a:rPr kumimoji="1" lang="ja-JP" altLang="en-US" smtClean="0"/>
              <a:t>‹#›</a:t>
            </a:fld>
            <a:endParaRPr kumimoji="1" lang="ja-JP" altLang="en-US"/>
          </a:p>
        </p:txBody>
      </p:sp>
    </p:spTree>
    <p:extLst>
      <p:ext uri="{BB962C8B-B14F-4D97-AF65-F5344CB8AC3E}">
        <p14:creationId xmlns:p14="http://schemas.microsoft.com/office/powerpoint/2010/main" val="70469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5272" y="1581936"/>
            <a:ext cx="8748464" cy="1138773"/>
          </a:xfrm>
          <a:prstGeom prst="rect">
            <a:avLst/>
          </a:prstGeom>
          <a:noFill/>
        </p:spPr>
        <p:txBody>
          <a:bodyPr wrap="square" rtlCol="0">
            <a:spAutoFit/>
          </a:bodyPr>
          <a:lstStyle/>
          <a:p>
            <a:pPr algn="ctr"/>
            <a:r>
              <a:rPr kumimoji="1" lang="ja-JP" altLang="en-US" sz="3400" dirty="0" smtClean="0"/>
              <a:t>金ナノ粒子を用いたマルチモード干渉に基づく</a:t>
            </a:r>
            <a:endParaRPr kumimoji="1" lang="en-US" altLang="ja-JP" sz="3400" dirty="0" smtClean="0"/>
          </a:p>
          <a:p>
            <a:pPr algn="ctr"/>
            <a:r>
              <a:rPr kumimoji="1" lang="ja-JP" altLang="en-US" sz="3400" dirty="0" smtClean="0"/>
              <a:t>光ファイバー屈折率センサーの感度強化</a:t>
            </a:r>
            <a:endParaRPr kumimoji="1" lang="ja-JP" altLang="en-US" sz="3400" dirty="0"/>
          </a:p>
        </p:txBody>
      </p:sp>
      <p:sp>
        <p:nvSpPr>
          <p:cNvPr id="6" name="テキスト ボックス 5"/>
          <p:cNvSpPr txBox="1"/>
          <p:nvPr/>
        </p:nvSpPr>
        <p:spPr>
          <a:xfrm>
            <a:off x="4679504" y="4925139"/>
            <a:ext cx="4248472" cy="523220"/>
          </a:xfrm>
          <a:prstGeom prst="rect">
            <a:avLst/>
          </a:prstGeom>
          <a:noFill/>
        </p:spPr>
        <p:txBody>
          <a:bodyPr wrap="square" rtlCol="0">
            <a:spAutoFit/>
          </a:bodyPr>
          <a:lstStyle/>
          <a:p>
            <a:pPr algn="ctr"/>
            <a:r>
              <a:rPr kumimoji="1" lang="en-US" altLang="ja-JP" sz="2800" b="1" dirty="0" smtClean="0"/>
              <a:t>2015/11/10  B4 </a:t>
            </a:r>
            <a:r>
              <a:rPr kumimoji="1" lang="ja-JP" altLang="en-US" sz="2800" b="1" dirty="0" smtClean="0"/>
              <a:t>永井　洸丞</a:t>
            </a:r>
            <a:endParaRPr kumimoji="1" lang="ja-JP" altLang="en-US" sz="2800" b="1" dirty="0"/>
          </a:p>
        </p:txBody>
      </p:sp>
    </p:spTree>
    <p:extLst>
      <p:ext uri="{BB962C8B-B14F-4D97-AF65-F5344CB8AC3E}">
        <p14:creationId xmlns:p14="http://schemas.microsoft.com/office/powerpoint/2010/main" val="63413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1165" y="906864"/>
            <a:ext cx="8280920" cy="2677656"/>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dirty="0" smtClean="0"/>
              <a:t>光源に自然放射増幅光源（</a:t>
            </a:r>
            <a:r>
              <a:rPr kumimoji="1" lang="en-US" altLang="ja-JP" sz="2800" dirty="0" smtClean="0"/>
              <a:t>ASE</a:t>
            </a:r>
            <a:r>
              <a:rPr kumimoji="1" lang="ja-JP" altLang="en-US" sz="2800" dirty="0" smtClean="0"/>
              <a:t>：</a:t>
            </a:r>
            <a:r>
              <a:rPr kumimoji="1" lang="en-US" altLang="ja-JP" sz="2800" dirty="0" smtClean="0"/>
              <a:t>1520</a:t>
            </a:r>
            <a:r>
              <a:rPr kumimoji="1" lang="ja-JP" altLang="en-US" sz="2800" dirty="0" smtClean="0"/>
              <a:t>～</a:t>
            </a:r>
            <a:r>
              <a:rPr kumimoji="1" lang="en-US" altLang="ja-JP" sz="2800" dirty="0" smtClean="0"/>
              <a:t>1620nm)</a:t>
            </a:r>
            <a:r>
              <a:rPr kumimoji="1" lang="ja-JP" altLang="en-US" sz="2800" dirty="0" smtClean="0"/>
              <a:t>を使用</a:t>
            </a:r>
            <a:endParaRPr kumimoji="1" lang="en-US" altLang="ja-JP" sz="2800" dirty="0" smtClean="0"/>
          </a:p>
          <a:p>
            <a:pPr marL="457200" indent="-457200">
              <a:buFont typeface="Arial" panose="020B0604020202020204" pitchFamily="34" charset="0"/>
              <a:buChar char="•"/>
            </a:pPr>
            <a:r>
              <a:rPr lang="ja-JP" altLang="en-US" sz="2800" dirty="0"/>
              <a:t>金</a:t>
            </a:r>
            <a:r>
              <a:rPr lang="ja-JP" altLang="en-US" sz="2800" dirty="0" smtClean="0"/>
              <a:t>ナノ粒子をサイズの異なる三つの条件と金ナノ粒子無しの場合でスペクトルを測定</a:t>
            </a:r>
            <a:endParaRPr lang="en-US" altLang="ja-JP" sz="2800" dirty="0" smtClean="0"/>
          </a:p>
          <a:p>
            <a:pPr marL="457200" indent="-457200">
              <a:buFont typeface="Arial" panose="020B0604020202020204" pitchFamily="34" charset="0"/>
              <a:buChar char="•"/>
            </a:pPr>
            <a:r>
              <a:rPr kumimoji="1" lang="ja-JP" altLang="en-US" sz="2800" dirty="0" smtClean="0"/>
              <a:t>サンプルとして水とエタノールを用いて屈折率を変化させる</a:t>
            </a:r>
            <a:endParaRPr kumimoji="1" lang="ja-JP" alt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878" y="3573016"/>
            <a:ext cx="7056784" cy="306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83568" y="116632"/>
            <a:ext cx="6624736" cy="584775"/>
          </a:xfrm>
          <a:prstGeom prst="rect">
            <a:avLst/>
          </a:prstGeom>
          <a:noFill/>
        </p:spPr>
        <p:txBody>
          <a:bodyPr wrap="square" rtlCol="0">
            <a:spAutoFit/>
          </a:bodyPr>
          <a:lstStyle/>
          <a:p>
            <a:r>
              <a:rPr kumimoji="1" lang="ja-JP" altLang="en-US" sz="3200" dirty="0" smtClean="0">
                <a:solidFill>
                  <a:srgbClr val="FF0000"/>
                </a:solidFill>
              </a:rPr>
              <a:t>吸収波長シフトの測定</a:t>
            </a:r>
            <a:endParaRPr kumimoji="1" lang="ja-JP" altLang="en-US" sz="3200" dirty="0">
              <a:solidFill>
                <a:srgbClr val="FF0000"/>
              </a:solidFill>
            </a:endParaRPr>
          </a:p>
        </p:txBody>
      </p:sp>
    </p:spTree>
    <p:extLst>
      <p:ext uri="{BB962C8B-B14F-4D97-AF65-F5344CB8AC3E}">
        <p14:creationId xmlns:p14="http://schemas.microsoft.com/office/powerpoint/2010/main" val="240518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3783"/>
            <a:ext cx="468052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3657" y="5538083"/>
            <a:ext cx="5256584" cy="954107"/>
          </a:xfrm>
          <a:prstGeom prst="rect">
            <a:avLst/>
          </a:prstGeom>
          <a:noFill/>
        </p:spPr>
        <p:txBody>
          <a:bodyPr wrap="square" rtlCol="0">
            <a:spAutoFit/>
          </a:bodyPr>
          <a:lstStyle/>
          <a:p>
            <a:pPr algn="ctr"/>
            <a:r>
              <a:rPr kumimoji="1" lang="ja-JP" altLang="en-US" sz="2800" dirty="0" smtClean="0"/>
              <a:t>各条件におけるマルチモード干渉のスペクトル</a:t>
            </a:r>
            <a:endParaRPr kumimoji="1" lang="ja-JP" altLang="en-US" sz="2800" dirty="0"/>
          </a:p>
        </p:txBody>
      </p:sp>
      <p:sp>
        <p:nvSpPr>
          <p:cNvPr id="4" name="テキスト ボックス 3"/>
          <p:cNvSpPr txBox="1"/>
          <p:nvPr/>
        </p:nvSpPr>
        <p:spPr>
          <a:xfrm>
            <a:off x="5220072" y="230075"/>
            <a:ext cx="3600400" cy="1815882"/>
          </a:xfrm>
          <a:prstGeom prst="rect">
            <a:avLst/>
          </a:prstGeom>
          <a:noFill/>
        </p:spPr>
        <p:txBody>
          <a:bodyPr wrap="square" rtlCol="0">
            <a:spAutoFit/>
          </a:bodyPr>
          <a:lstStyle/>
          <a:p>
            <a:pPr algn="ctr"/>
            <a:r>
              <a:rPr kumimoji="1" lang="ja-JP" altLang="en-US" sz="2800" dirty="0" smtClean="0"/>
              <a:t>スペクトルディップからサンプルの屈折率変化に対する吸収波長のシフトを測定</a:t>
            </a:r>
            <a:endParaRPr kumimoji="1" lang="ja-JP" altLang="en-US" sz="2800" dirty="0"/>
          </a:p>
        </p:txBody>
      </p:sp>
      <p:sp>
        <p:nvSpPr>
          <p:cNvPr id="5" name="下矢印 4"/>
          <p:cNvSpPr/>
          <p:nvPr/>
        </p:nvSpPr>
        <p:spPr>
          <a:xfrm>
            <a:off x="6588224" y="2045957"/>
            <a:ext cx="720080" cy="518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220072" y="2564904"/>
            <a:ext cx="3744416" cy="1384995"/>
          </a:xfrm>
          <a:prstGeom prst="rect">
            <a:avLst/>
          </a:prstGeom>
          <a:noFill/>
        </p:spPr>
        <p:txBody>
          <a:bodyPr wrap="square" rtlCol="0">
            <a:spAutoFit/>
          </a:bodyPr>
          <a:lstStyle/>
          <a:p>
            <a:r>
              <a:rPr kumimoji="1" lang="ja-JP" altLang="en-US" sz="2800" dirty="0" smtClean="0"/>
              <a:t>金ナノ粒子のサイズが大きいと波長シフトが大きい</a:t>
            </a:r>
            <a:endParaRPr kumimoji="1" lang="ja-JP" altLang="en-US" sz="2800" dirty="0"/>
          </a:p>
        </p:txBody>
      </p:sp>
      <p:sp>
        <p:nvSpPr>
          <p:cNvPr id="8" name="下矢印 7"/>
          <p:cNvSpPr/>
          <p:nvPr/>
        </p:nvSpPr>
        <p:spPr>
          <a:xfrm>
            <a:off x="6660232" y="3949899"/>
            <a:ext cx="720080" cy="518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220072" y="4581128"/>
            <a:ext cx="4104456" cy="523220"/>
          </a:xfrm>
          <a:prstGeom prst="rect">
            <a:avLst/>
          </a:prstGeom>
          <a:noFill/>
        </p:spPr>
        <p:txBody>
          <a:bodyPr wrap="square" rtlCol="0">
            <a:spAutoFit/>
          </a:bodyPr>
          <a:lstStyle/>
          <a:p>
            <a:r>
              <a:rPr kumimoji="1" lang="ja-JP" altLang="en-US" sz="2800" dirty="0" smtClean="0">
                <a:solidFill>
                  <a:srgbClr val="FF0000"/>
                </a:solidFill>
              </a:rPr>
              <a:t>高感度な屈折率センサー</a:t>
            </a:r>
            <a:endParaRPr kumimoji="1" lang="ja-JP" altLang="en-US" sz="2800" dirty="0">
              <a:solidFill>
                <a:srgbClr val="FF0000"/>
              </a:solidFill>
            </a:endParaRPr>
          </a:p>
        </p:txBody>
      </p:sp>
      <p:sp>
        <p:nvSpPr>
          <p:cNvPr id="9" name="テキスト ボックス 8"/>
          <p:cNvSpPr txBox="1"/>
          <p:nvPr/>
        </p:nvSpPr>
        <p:spPr>
          <a:xfrm>
            <a:off x="5436096" y="5104348"/>
            <a:ext cx="3528392" cy="1384995"/>
          </a:xfrm>
          <a:prstGeom prst="rect">
            <a:avLst/>
          </a:prstGeom>
          <a:noFill/>
        </p:spPr>
        <p:txBody>
          <a:bodyPr wrap="square" rtlCol="0">
            <a:spAutoFit/>
          </a:bodyPr>
          <a:lstStyle/>
          <a:p>
            <a:r>
              <a:rPr kumimoji="1" lang="ja-JP" altLang="en-US" sz="2800" dirty="0" smtClean="0">
                <a:solidFill>
                  <a:srgbClr val="0070C0"/>
                </a:solidFill>
              </a:rPr>
              <a:t>ただし光の強度とスペクトルのディップがブロードになる</a:t>
            </a:r>
            <a:endParaRPr kumimoji="1" lang="ja-JP" altLang="en-US" sz="2800" dirty="0">
              <a:solidFill>
                <a:srgbClr val="0070C0"/>
              </a:solidFill>
            </a:endParaRPr>
          </a:p>
        </p:txBody>
      </p:sp>
    </p:spTree>
    <p:extLst>
      <p:ext uri="{BB962C8B-B14F-4D97-AF65-F5344CB8AC3E}">
        <p14:creationId xmlns:p14="http://schemas.microsoft.com/office/powerpoint/2010/main" val="234707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3839"/>
            <a:ext cx="7560840" cy="518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979712" y="5589240"/>
            <a:ext cx="5414450" cy="954107"/>
          </a:xfrm>
          <a:prstGeom prst="rect">
            <a:avLst/>
          </a:prstGeom>
          <a:noFill/>
        </p:spPr>
        <p:txBody>
          <a:bodyPr wrap="square" rtlCol="0">
            <a:spAutoFit/>
          </a:bodyPr>
          <a:lstStyle/>
          <a:p>
            <a:pPr algn="ctr"/>
            <a:r>
              <a:rPr kumimoji="1" lang="ja-JP" altLang="en-US" sz="2800" dirty="0" smtClean="0">
                <a:solidFill>
                  <a:srgbClr val="FF0000"/>
                </a:solidFill>
              </a:rPr>
              <a:t>各条件における水</a:t>
            </a:r>
            <a:r>
              <a:rPr kumimoji="1" lang="en-US" altLang="ja-JP" sz="2800" dirty="0" smtClean="0">
                <a:solidFill>
                  <a:srgbClr val="FF0000"/>
                </a:solidFill>
              </a:rPr>
              <a:t>/</a:t>
            </a:r>
            <a:r>
              <a:rPr kumimoji="1" lang="ja-JP" altLang="en-US" sz="2800" dirty="0" smtClean="0">
                <a:solidFill>
                  <a:srgbClr val="FF0000"/>
                </a:solidFill>
              </a:rPr>
              <a:t>エタノール比率と波長シフトの関係</a:t>
            </a:r>
            <a:endParaRPr kumimoji="1" lang="ja-JP" altLang="en-US" sz="2800" dirty="0">
              <a:solidFill>
                <a:srgbClr val="FF0000"/>
              </a:solidFill>
            </a:endParaRPr>
          </a:p>
        </p:txBody>
      </p:sp>
    </p:spTree>
    <p:extLst>
      <p:ext uri="{BB962C8B-B14F-4D97-AF65-F5344CB8AC3E}">
        <p14:creationId xmlns:p14="http://schemas.microsoft.com/office/powerpoint/2010/main" val="396388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221749"/>
            <a:ext cx="7992888" cy="1569660"/>
          </a:xfrm>
          <a:prstGeom prst="rect">
            <a:avLst/>
          </a:prstGeom>
          <a:solidFill>
            <a:srgbClr val="002060"/>
          </a:solidFill>
        </p:spPr>
        <p:txBody>
          <a:bodyPr wrap="square" rtlCol="0">
            <a:spAutoFit/>
          </a:bodyPr>
          <a:lstStyle/>
          <a:p>
            <a:pPr algn="ctr"/>
            <a:r>
              <a:rPr kumimoji="1" lang="ja-JP" altLang="en-US" sz="3200" dirty="0" smtClean="0">
                <a:solidFill>
                  <a:srgbClr val="FFFF00"/>
                </a:solidFill>
              </a:rPr>
              <a:t>サンプルを水（屈折率</a:t>
            </a:r>
            <a:r>
              <a:rPr kumimoji="1" lang="en-US" altLang="ja-JP" sz="3200" dirty="0" smtClean="0">
                <a:solidFill>
                  <a:srgbClr val="FFFF00"/>
                </a:solidFill>
              </a:rPr>
              <a:t>1.31535</a:t>
            </a:r>
            <a:r>
              <a:rPr kumimoji="1" lang="ja-JP" altLang="en-US" sz="3200" dirty="0" smtClean="0">
                <a:solidFill>
                  <a:srgbClr val="FFFF00"/>
                </a:solidFill>
              </a:rPr>
              <a:t>）からエタノール（屈折率</a:t>
            </a:r>
            <a:r>
              <a:rPr kumimoji="1" lang="en-US" altLang="ja-JP" sz="3200" dirty="0" smtClean="0">
                <a:solidFill>
                  <a:srgbClr val="FFFF00"/>
                </a:solidFill>
              </a:rPr>
              <a:t>1.35199</a:t>
            </a:r>
            <a:r>
              <a:rPr kumimoji="1" lang="ja-JP" altLang="en-US" sz="3200" dirty="0" smtClean="0">
                <a:solidFill>
                  <a:srgbClr val="FFFF00"/>
                </a:solidFill>
              </a:rPr>
              <a:t>）に変化させたときの各条件におけるマルチモード干渉センサーの感度</a:t>
            </a:r>
            <a:endParaRPr kumimoji="1" lang="ja-JP" altLang="en-US" sz="3200" dirty="0">
              <a:solidFill>
                <a:srgbClr val="FFFF00"/>
              </a:solidFill>
            </a:endParaRPr>
          </a:p>
        </p:txBody>
      </p:sp>
      <p:sp>
        <p:nvSpPr>
          <p:cNvPr id="3" name="テキスト ボックス 2"/>
          <p:cNvSpPr txBox="1"/>
          <p:nvPr/>
        </p:nvSpPr>
        <p:spPr>
          <a:xfrm>
            <a:off x="323528" y="1817623"/>
            <a:ext cx="8424936" cy="2603854"/>
          </a:xfrm>
          <a:prstGeom prst="rect">
            <a:avLst/>
          </a:prstGeom>
          <a:noFill/>
        </p:spPr>
        <p:txBody>
          <a:bodyPr wrap="square" rtlCol="0">
            <a:spAutoFit/>
          </a:bodyPr>
          <a:lstStyle/>
          <a:p>
            <a:pPr>
              <a:lnSpc>
                <a:spcPct val="150000"/>
              </a:lnSpc>
            </a:pPr>
            <a:r>
              <a:rPr kumimoji="1" lang="ja-JP" altLang="en-US" sz="2800" dirty="0" smtClean="0"/>
              <a:t>条件</a:t>
            </a:r>
            <a:r>
              <a:rPr kumimoji="1" lang="en-US" altLang="ja-JP" sz="2800" dirty="0" smtClean="0"/>
              <a:t>A</a:t>
            </a:r>
            <a:r>
              <a:rPr kumimoji="1" lang="ja-JP" altLang="en-US" sz="2800" dirty="0" smtClean="0"/>
              <a:t>：</a:t>
            </a:r>
            <a:r>
              <a:rPr kumimoji="1" lang="en-US" altLang="ja-JP" sz="2800" dirty="0" smtClean="0"/>
              <a:t>98.23nm/RIU</a:t>
            </a:r>
          </a:p>
          <a:p>
            <a:pPr>
              <a:lnSpc>
                <a:spcPct val="150000"/>
              </a:lnSpc>
            </a:pPr>
            <a:r>
              <a:rPr lang="ja-JP" altLang="en-US" sz="2800" dirty="0" smtClean="0"/>
              <a:t>条件</a:t>
            </a:r>
            <a:r>
              <a:rPr lang="en-US" altLang="ja-JP" sz="2800" dirty="0" smtClean="0"/>
              <a:t>B</a:t>
            </a:r>
            <a:r>
              <a:rPr lang="ja-JP" altLang="en-US" sz="2800" dirty="0" smtClean="0"/>
              <a:t>：</a:t>
            </a:r>
            <a:r>
              <a:rPr lang="en-US" altLang="ja-JP" sz="2800" dirty="0" smtClean="0"/>
              <a:t>130.97nm/RIU</a:t>
            </a:r>
          </a:p>
          <a:p>
            <a:pPr>
              <a:lnSpc>
                <a:spcPct val="150000"/>
              </a:lnSpc>
            </a:pPr>
            <a:r>
              <a:rPr kumimoji="1" lang="ja-JP" altLang="en-US" sz="2800" dirty="0" smtClean="0"/>
              <a:t>条件</a:t>
            </a:r>
            <a:r>
              <a:rPr kumimoji="1" lang="en-US" altLang="ja-JP" sz="2800" dirty="0" smtClean="0"/>
              <a:t>C</a:t>
            </a:r>
            <a:r>
              <a:rPr kumimoji="1" lang="ja-JP" altLang="en-US" sz="2800" dirty="0" smtClean="0"/>
              <a:t>：</a:t>
            </a:r>
            <a:r>
              <a:rPr kumimoji="1" lang="en-US" altLang="ja-JP" sz="2800" dirty="0" smtClean="0"/>
              <a:t>218.28nm/RIU</a:t>
            </a:r>
          </a:p>
          <a:p>
            <a:pPr>
              <a:lnSpc>
                <a:spcPct val="150000"/>
              </a:lnSpc>
            </a:pPr>
            <a:r>
              <a:rPr lang="ja-JP" altLang="en-US" sz="2800" dirty="0"/>
              <a:t>金</a:t>
            </a:r>
            <a:r>
              <a:rPr lang="ja-JP" altLang="en-US" sz="2800" dirty="0" smtClean="0"/>
              <a:t>ナノ粒子無し：</a:t>
            </a:r>
            <a:r>
              <a:rPr lang="en-US" altLang="ja-JP" sz="2800" dirty="0" smtClean="0"/>
              <a:t>102.32nm/RIU</a:t>
            </a:r>
            <a:endParaRPr kumimoji="1" lang="ja-JP" altLang="en-US" sz="2800" dirty="0"/>
          </a:p>
        </p:txBody>
      </p:sp>
      <p:sp>
        <p:nvSpPr>
          <p:cNvPr id="5" name="下矢印 4"/>
          <p:cNvSpPr/>
          <p:nvPr/>
        </p:nvSpPr>
        <p:spPr>
          <a:xfrm>
            <a:off x="4211960" y="4632989"/>
            <a:ext cx="1152128" cy="519691"/>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39552" y="5301208"/>
            <a:ext cx="7776864" cy="954107"/>
          </a:xfrm>
          <a:prstGeom prst="rect">
            <a:avLst/>
          </a:prstGeom>
          <a:noFill/>
        </p:spPr>
        <p:txBody>
          <a:bodyPr wrap="square" rtlCol="0">
            <a:spAutoFit/>
          </a:bodyPr>
          <a:lstStyle/>
          <a:p>
            <a:r>
              <a:rPr lang="ja-JP" altLang="en-US" sz="2800" dirty="0">
                <a:solidFill>
                  <a:srgbClr val="FF0000"/>
                </a:solidFill>
              </a:rPr>
              <a:t>金</a:t>
            </a:r>
            <a:r>
              <a:rPr lang="ja-JP" altLang="en-US" sz="2800" dirty="0" smtClean="0">
                <a:solidFill>
                  <a:srgbClr val="FF0000"/>
                </a:solidFill>
              </a:rPr>
              <a:t>ナノ粒子を蒸着することでマルチモード干渉センサーの感度がおよそ二倍となった</a:t>
            </a:r>
            <a:endParaRPr kumimoji="1" lang="ja-JP" altLang="en-US" sz="2800" dirty="0">
              <a:solidFill>
                <a:srgbClr val="FF0000"/>
              </a:solidFill>
            </a:endParaRPr>
          </a:p>
        </p:txBody>
      </p:sp>
    </p:spTree>
    <p:extLst>
      <p:ext uri="{BB962C8B-B14F-4D97-AF65-F5344CB8AC3E}">
        <p14:creationId xmlns:p14="http://schemas.microsoft.com/office/powerpoint/2010/main" val="112537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188640"/>
            <a:ext cx="8208912" cy="584775"/>
          </a:xfrm>
          <a:prstGeom prst="rect">
            <a:avLst/>
          </a:prstGeom>
          <a:noFill/>
        </p:spPr>
        <p:txBody>
          <a:bodyPr wrap="square" rtlCol="0">
            <a:spAutoFit/>
          </a:bodyPr>
          <a:lstStyle/>
          <a:p>
            <a:r>
              <a:rPr kumimoji="1" lang="ja-JP" altLang="en-US" sz="3200" dirty="0" smtClean="0">
                <a:solidFill>
                  <a:srgbClr val="FF0000"/>
                </a:solidFill>
              </a:rPr>
              <a:t>金ナノ粒子によるセンサーの</a:t>
            </a:r>
            <a:r>
              <a:rPr lang="ja-JP" altLang="en-US" sz="3200" dirty="0" smtClean="0">
                <a:solidFill>
                  <a:srgbClr val="FF0000"/>
                </a:solidFill>
              </a:rPr>
              <a:t>感度強化</a:t>
            </a:r>
            <a:endParaRPr kumimoji="1" lang="ja-JP" altLang="en-US" sz="3200"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34054"/>
            <a:ext cx="6840760" cy="494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827584" y="6093296"/>
            <a:ext cx="6771682" cy="523220"/>
          </a:xfrm>
          <a:prstGeom prst="rect">
            <a:avLst/>
          </a:prstGeom>
          <a:noFill/>
        </p:spPr>
        <p:txBody>
          <a:bodyPr wrap="square" rtlCol="0">
            <a:spAutoFit/>
          </a:bodyPr>
          <a:lstStyle/>
          <a:p>
            <a:r>
              <a:rPr kumimoji="1" lang="ja-JP" altLang="en-US" sz="2800" dirty="0" smtClean="0"/>
              <a:t>サンプルの屈折率変化と波長シフトの関係</a:t>
            </a:r>
            <a:endParaRPr kumimoji="1" lang="ja-JP" altLang="en-US" sz="2800" dirty="0"/>
          </a:p>
        </p:txBody>
      </p:sp>
      <p:cxnSp>
        <p:nvCxnSpPr>
          <p:cNvPr id="5" name="直線矢印コネクタ 4"/>
          <p:cNvCxnSpPr/>
          <p:nvPr/>
        </p:nvCxnSpPr>
        <p:spPr>
          <a:xfrm flipH="1">
            <a:off x="5984000" y="2564904"/>
            <a:ext cx="144016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380312" y="2303294"/>
            <a:ext cx="1763688" cy="523220"/>
          </a:xfrm>
          <a:prstGeom prst="rect">
            <a:avLst/>
          </a:prstGeom>
          <a:noFill/>
        </p:spPr>
        <p:txBody>
          <a:bodyPr wrap="square" rtlCol="0">
            <a:spAutoFit/>
          </a:bodyPr>
          <a:lstStyle/>
          <a:p>
            <a:r>
              <a:rPr kumimoji="1" lang="ja-JP" altLang="en-US" sz="2800" dirty="0" smtClean="0">
                <a:solidFill>
                  <a:srgbClr val="FF0000"/>
                </a:solidFill>
              </a:rPr>
              <a:t>感度向上</a:t>
            </a:r>
            <a:endParaRPr kumimoji="1" lang="en-US" altLang="ja-JP" sz="2800" dirty="0" smtClean="0">
              <a:solidFill>
                <a:srgbClr val="FF0000"/>
              </a:solidFill>
            </a:endParaRPr>
          </a:p>
        </p:txBody>
      </p:sp>
    </p:spTree>
    <p:extLst>
      <p:ext uri="{BB962C8B-B14F-4D97-AF65-F5344CB8AC3E}">
        <p14:creationId xmlns:p14="http://schemas.microsoft.com/office/powerpoint/2010/main" val="415539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260648"/>
            <a:ext cx="1512168" cy="646331"/>
          </a:xfrm>
          <a:prstGeom prst="rect">
            <a:avLst/>
          </a:prstGeom>
          <a:noFill/>
        </p:spPr>
        <p:txBody>
          <a:bodyPr wrap="square" rtlCol="0">
            <a:spAutoFit/>
          </a:bodyPr>
          <a:lstStyle/>
          <a:p>
            <a:r>
              <a:rPr kumimoji="1" lang="ja-JP" altLang="en-US" sz="3600" dirty="0" smtClean="0">
                <a:solidFill>
                  <a:srgbClr val="FF0000"/>
                </a:solidFill>
              </a:rPr>
              <a:t>まとめ</a:t>
            </a:r>
            <a:endParaRPr kumimoji="1" lang="ja-JP" altLang="en-US" sz="3600" dirty="0">
              <a:solidFill>
                <a:srgbClr val="FF0000"/>
              </a:solidFill>
            </a:endParaRPr>
          </a:p>
        </p:txBody>
      </p:sp>
      <p:sp>
        <p:nvSpPr>
          <p:cNvPr id="3" name="テキスト ボックス 2"/>
          <p:cNvSpPr txBox="1"/>
          <p:nvPr/>
        </p:nvSpPr>
        <p:spPr>
          <a:xfrm>
            <a:off x="531047" y="906979"/>
            <a:ext cx="8280920" cy="954107"/>
          </a:xfrm>
          <a:prstGeom prst="rect">
            <a:avLst/>
          </a:prstGeom>
          <a:noFill/>
        </p:spPr>
        <p:txBody>
          <a:bodyPr wrap="square" rtlCol="0">
            <a:spAutoFit/>
          </a:bodyPr>
          <a:lstStyle/>
          <a:p>
            <a:r>
              <a:rPr kumimoji="1" lang="ja-JP" altLang="en-US" sz="2800" dirty="0" smtClean="0"/>
              <a:t>マルチモード干渉を利用した光ファイバー屈折率センサーに金ナノ粒子を蒸着した時の感度を測定</a:t>
            </a:r>
            <a:endParaRPr kumimoji="1" lang="ja-JP" altLang="en-US" sz="2800" dirty="0"/>
          </a:p>
        </p:txBody>
      </p:sp>
      <p:sp>
        <p:nvSpPr>
          <p:cNvPr id="4" name="下矢印 3"/>
          <p:cNvSpPr/>
          <p:nvPr/>
        </p:nvSpPr>
        <p:spPr>
          <a:xfrm>
            <a:off x="4067944" y="1861086"/>
            <a:ext cx="1224136" cy="559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39552" y="2420888"/>
            <a:ext cx="8272415" cy="1815882"/>
          </a:xfrm>
          <a:prstGeom prst="rect">
            <a:avLst/>
          </a:prstGeom>
          <a:noFill/>
        </p:spPr>
        <p:txBody>
          <a:bodyPr wrap="square" rtlCol="0">
            <a:spAutoFit/>
          </a:bodyPr>
          <a:lstStyle/>
          <a:p>
            <a:r>
              <a:rPr kumimoji="1" lang="ja-JP" altLang="en-US" sz="2800" dirty="0" smtClean="0"/>
              <a:t>金ナノ粒子ありの場合と</a:t>
            </a:r>
            <a:r>
              <a:rPr lang="ja-JP" altLang="en-US" sz="2800" dirty="0" smtClean="0"/>
              <a:t>無しの場合で感度を比較するとサンプルの屈折率変化が</a:t>
            </a:r>
            <a:r>
              <a:rPr lang="en-US" altLang="ja-JP" sz="2800" dirty="0" smtClean="0"/>
              <a:t>1.31535</a:t>
            </a:r>
            <a:r>
              <a:rPr lang="ja-JP" altLang="en-US" sz="2800" dirty="0" smtClean="0"/>
              <a:t>～</a:t>
            </a:r>
            <a:r>
              <a:rPr lang="en-US" altLang="ja-JP" sz="2800" dirty="0" smtClean="0"/>
              <a:t>1.35199</a:t>
            </a:r>
            <a:r>
              <a:rPr lang="ja-JP" altLang="en-US" sz="2800" dirty="0" smtClean="0"/>
              <a:t>の時に金ナノ粒子ありの方は無しの場合の約二倍の感度が得られた</a:t>
            </a:r>
            <a:endParaRPr kumimoji="1" lang="en-US" altLang="ja-JP" sz="2800" dirty="0" smtClean="0"/>
          </a:p>
        </p:txBody>
      </p:sp>
      <p:sp>
        <p:nvSpPr>
          <p:cNvPr id="7" name="下矢印 6"/>
          <p:cNvSpPr/>
          <p:nvPr/>
        </p:nvSpPr>
        <p:spPr>
          <a:xfrm>
            <a:off x="4067944" y="4236770"/>
            <a:ext cx="1224136" cy="559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44609" y="4796572"/>
            <a:ext cx="7848872" cy="1384995"/>
          </a:xfrm>
          <a:prstGeom prst="rect">
            <a:avLst/>
          </a:prstGeom>
          <a:noFill/>
        </p:spPr>
        <p:txBody>
          <a:bodyPr wrap="square" rtlCol="0">
            <a:spAutoFit/>
          </a:bodyPr>
          <a:lstStyle/>
          <a:p>
            <a:r>
              <a:rPr kumimoji="1" lang="ja-JP" altLang="en-US" sz="2800" dirty="0" smtClean="0">
                <a:solidFill>
                  <a:srgbClr val="FF0000"/>
                </a:solidFill>
              </a:rPr>
              <a:t>マルチモード干渉型光ファイバー屈折率センサーは蒸着する金ナノ粒子のサイズをコントロールすることで感度の向上が期待できる</a:t>
            </a:r>
            <a:endParaRPr kumimoji="1" lang="ja-JP" altLang="en-US" sz="2800" dirty="0">
              <a:solidFill>
                <a:srgbClr val="FF0000"/>
              </a:solidFill>
            </a:endParaRPr>
          </a:p>
        </p:txBody>
      </p:sp>
    </p:spTree>
    <p:extLst>
      <p:ext uri="{BB962C8B-B14F-4D97-AF65-F5344CB8AC3E}">
        <p14:creationId xmlns:p14="http://schemas.microsoft.com/office/powerpoint/2010/main" val="32968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0559" y="836731"/>
            <a:ext cx="8892480" cy="1754326"/>
          </a:xfrm>
          <a:prstGeom prst="rect">
            <a:avLst/>
          </a:prstGeom>
          <a:noFill/>
        </p:spPr>
        <p:txBody>
          <a:bodyPr wrap="square" rtlCol="0">
            <a:spAutoFit/>
          </a:bodyPr>
          <a:lstStyle/>
          <a:p>
            <a:pPr algn="ctr"/>
            <a:r>
              <a:rPr kumimoji="1" lang="en-US" altLang="ja-JP" sz="3600" dirty="0" smtClean="0"/>
              <a:t>Sensitivity </a:t>
            </a:r>
            <a:r>
              <a:rPr kumimoji="1" lang="en-US" altLang="ja-JP" sz="3600" dirty="0" err="1" smtClean="0"/>
              <a:t>ehancement</a:t>
            </a:r>
            <a:r>
              <a:rPr kumimoji="1" lang="en-US" altLang="ja-JP" sz="3600" dirty="0" smtClean="0"/>
              <a:t> of fiber-optic refractive index sensor based on multimode interference with gold nanoparticles</a:t>
            </a:r>
            <a:endParaRPr kumimoji="1" lang="ja-JP" altLang="en-US" sz="3600" dirty="0"/>
          </a:p>
        </p:txBody>
      </p:sp>
      <p:sp>
        <p:nvSpPr>
          <p:cNvPr id="4" name="テキスト ボックス 3"/>
          <p:cNvSpPr txBox="1"/>
          <p:nvPr/>
        </p:nvSpPr>
        <p:spPr>
          <a:xfrm>
            <a:off x="971599" y="4293096"/>
            <a:ext cx="7704857" cy="1754326"/>
          </a:xfrm>
          <a:prstGeom prst="rect">
            <a:avLst/>
          </a:prstGeom>
          <a:noFill/>
        </p:spPr>
        <p:txBody>
          <a:bodyPr wrap="square" rtlCol="0">
            <a:spAutoFit/>
          </a:bodyPr>
          <a:lstStyle/>
          <a:p>
            <a:r>
              <a:rPr kumimoji="1" lang="en-US" altLang="ja-JP" sz="3600" dirty="0" smtClean="0"/>
              <a:t>Shuji </a:t>
            </a:r>
            <a:r>
              <a:rPr kumimoji="1" lang="en-US" altLang="ja-JP" sz="3600" dirty="0" err="1" smtClean="0"/>
              <a:t>Taue</a:t>
            </a:r>
            <a:r>
              <a:rPr kumimoji="1" lang="en-US" altLang="ja-JP" sz="3600" dirty="0" smtClean="0"/>
              <a:t>, Hiroyuki </a:t>
            </a:r>
            <a:r>
              <a:rPr kumimoji="1" lang="en-US" altLang="ja-JP" sz="3600" dirty="0" err="1" smtClean="0"/>
              <a:t>Daitoh</a:t>
            </a:r>
            <a:r>
              <a:rPr kumimoji="1" lang="en-US" altLang="ja-JP" sz="3600" dirty="0" smtClean="0"/>
              <a:t>, and Hideki </a:t>
            </a:r>
            <a:r>
              <a:rPr kumimoji="1" lang="en-US" altLang="ja-JP" sz="3600" dirty="0" err="1" smtClean="0"/>
              <a:t>Fukano</a:t>
            </a:r>
            <a:r>
              <a:rPr kumimoji="1" lang="en-US" altLang="ja-JP" sz="3600" dirty="0" smtClean="0"/>
              <a:t>, Journal of Applied Physics 54,04DL07(2015)</a:t>
            </a:r>
            <a:endParaRPr kumimoji="1" lang="ja-JP" altLang="en-US" sz="3600" dirty="0"/>
          </a:p>
        </p:txBody>
      </p:sp>
    </p:spTree>
    <p:extLst>
      <p:ext uri="{BB962C8B-B14F-4D97-AF65-F5344CB8AC3E}">
        <p14:creationId xmlns:p14="http://schemas.microsoft.com/office/powerpoint/2010/main" val="242892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2343" y="260648"/>
            <a:ext cx="7056784" cy="646331"/>
          </a:xfrm>
          <a:prstGeom prst="rect">
            <a:avLst/>
          </a:prstGeom>
          <a:noFill/>
        </p:spPr>
        <p:txBody>
          <a:bodyPr wrap="square" rtlCol="0">
            <a:spAutoFit/>
          </a:bodyPr>
          <a:lstStyle/>
          <a:p>
            <a:r>
              <a:rPr lang="ja-JP" altLang="en-US" sz="3600" dirty="0" smtClean="0">
                <a:solidFill>
                  <a:srgbClr val="FF0000"/>
                </a:solidFill>
              </a:rPr>
              <a:t>光ファイバー屈折率センサー</a:t>
            </a:r>
            <a:endParaRPr kumimoji="1" lang="ja-JP" altLang="en-US" sz="3600" dirty="0">
              <a:solidFill>
                <a:srgbClr val="FF0000"/>
              </a:solidFill>
            </a:endParaRPr>
          </a:p>
        </p:txBody>
      </p:sp>
      <p:sp>
        <p:nvSpPr>
          <p:cNvPr id="3" name="右矢印 2"/>
          <p:cNvSpPr/>
          <p:nvPr/>
        </p:nvSpPr>
        <p:spPr>
          <a:xfrm>
            <a:off x="323528" y="906979"/>
            <a:ext cx="792088" cy="649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109519" y="771962"/>
            <a:ext cx="7272808" cy="1569660"/>
          </a:xfrm>
          <a:prstGeom prst="rect">
            <a:avLst/>
          </a:prstGeom>
          <a:noFill/>
        </p:spPr>
        <p:txBody>
          <a:bodyPr wrap="square" rtlCol="0">
            <a:spAutoFit/>
          </a:bodyPr>
          <a:lstStyle/>
          <a:p>
            <a:pPr>
              <a:lnSpc>
                <a:spcPct val="150000"/>
              </a:lnSpc>
            </a:pPr>
            <a:r>
              <a:rPr kumimoji="1" lang="ja-JP" altLang="en-US" sz="3200" dirty="0" smtClean="0"/>
              <a:t>エバネッセント波を利用して、周囲の材質の屈折率変化を測る</a:t>
            </a:r>
            <a:endParaRPr kumimoji="1" lang="ja-JP" altLang="en-US" sz="3200" dirty="0"/>
          </a:p>
        </p:txBody>
      </p:sp>
      <p:sp>
        <p:nvSpPr>
          <p:cNvPr id="6" name="テキスト ボックス 5"/>
          <p:cNvSpPr txBox="1"/>
          <p:nvPr/>
        </p:nvSpPr>
        <p:spPr>
          <a:xfrm>
            <a:off x="182343" y="2341622"/>
            <a:ext cx="5253753" cy="584775"/>
          </a:xfrm>
          <a:prstGeom prst="rect">
            <a:avLst/>
          </a:prstGeom>
          <a:solidFill>
            <a:srgbClr val="002060"/>
          </a:solidFill>
        </p:spPr>
        <p:txBody>
          <a:bodyPr wrap="square" rtlCol="0">
            <a:spAutoFit/>
          </a:bodyPr>
          <a:lstStyle/>
          <a:p>
            <a:r>
              <a:rPr kumimoji="1" lang="ja-JP" altLang="en-US" sz="3200" dirty="0" smtClean="0">
                <a:solidFill>
                  <a:srgbClr val="FFFF00"/>
                </a:solidFill>
              </a:rPr>
              <a:t>光ファイバーセンサーの利点</a:t>
            </a:r>
            <a:endParaRPr kumimoji="1" lang="ja-JP" altLang="en-US" sz="3200" dirty="0">
              <a:solidFill>
                <a:srgbClr val="FFFF00"/>
              </a:solidFill>
            </a:endParaRPr>
          </a:p>
        </p:txBody>
      </p:sp>
      <p:sp>
        <p:nvSpPr>
          <p:cNvPr id="7" name="テキスト ボックス 6"/>
          <p:cNvSpPr txBox="1"/>
          <p:nvPr/>
        </p:nvSpPr>
        <p:spPr>
          <a:xfrm>
            <a:off x="153671" y="2892407"/>
            <a:ext cx="8640960" cy="30469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sz="3200" dirty="0" smtClean="0"/>
              <a:t>コンパクトなサイズ</a:t>
            </a:r>
            <a:endParaRPr kumimoji="1" lang="en-US" altLang="ja-JP" sz="3200" dirty="0" smtClean="0"/>
          </a:p>
          <a:p>
            <a:pPr marL="285750" indent="-285750">
              <a:lnSpc>
                <a:spcPct val="150000"/>
              </a:lnSpc>
              <a:buFont typeface="Arial" panose="020B0604020202020204" pitchFamily="34" charset="0"/>
              <a:buChar char="•"/>
            </a:pPr>
            <a:r>
              <a:rPr lang="ja-JP" altLang="en-US" sz="3200" dirty="0" smtClean="0"/>
              <a:t>高感度</a:t>
            </a:r>
            <a:endParaRPr lang="en-US" altLang="ja-JP" sz="3200" dirty="0" smtClean="0"/>
          </a:p>
          <a:p>
            <a:pPr marL="285750" indent="-285750">
              <a:lnSpc>
                <a:spcPct val="150000"/>
              </a:lnSpc>
              <a:buFont typeface="Arial" panose="020B0604020202020204" pitchFamily="34" charset="0"/>
              <a:buChar char="•"/>
            </a:pPr>
            <a:r>
              <a:rPr kumimoji="1" lang="ja-JP" altLang="en-US" sz="3200" dirty="0"/>
              <a:t>容易</a:t>
            </a:r>
            <a:r>
              <a:rPr kumimoji="1" lang="ja-JP" altLang="en-US" sz="3200" dirty="0" smtClean="0"/>
              <a:t>な製作性</a:t>
            </a:r>
            <a:endParaRPr kumimoji="1" lang="en-US" altLang="ja-JP" sz="3200" dirty="0" smtClean="0"/>
          </a:p>
          <a:p>
            <a:pPr marL="285750" indent="-285750">
              <a:lnSpc>
                <a:spcPct val="150000"/>
              </a:lnSpc>
              <a:buFont typeface="Arial" panose="020B0604020202020204" pitchFamily="34" charset="0"/>
              <a:buChar char="•"/>
            </a:pPr>
            <a:r>
              <a:rPr lang="ja-JP" altLang="en-US" sz="3200" dirty="0"/>
              <a:t>携帯性</a:t>
            </a:r>
            <a:endParaRPr kumimoji="1" lang="ja-JP" altLang="en-US" sz="3200" dirty="0"/>
          </a:p>
        </p:txBody>
      </p:sp>
      <p:sp>
        <p:nvSpPr>
          <p:cNvPr id="8" name="右中かっこ 7"/>
          <p:cNvSpPr/>
          <p:nvPr/>
        </p:nvSpPr>
        <p:spPr>
          <a:xfrm>
            <a:off x="3923928" y="3068960"/>
            <a:ext cx="550223" cy="2870435"/>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4583904" y="4149080"/>
            <a:ext cx="4222631" cy="1077218"/>
          </a:xfrm>
          <a:prstGeom prst="rect">
            <a:avLst/>
          </a:prstGeom>
          <a:solidFill>
            <a:srgbClr val="FFFF00"/>
          </a:solidFill>
        </p:spPr>
        <p:txBody>
          <a:bodyPr wrap="square" rtlCol="0">
            <a:spAutoFit/>
          </a:bodyPr>
          <a:lstStyle/>
          <a:p>
            <a:r>
              <a:rPr kumimoji="1" lang="ja-JP" altLang="en-US" sz="3200" dirty="0" smtClean="0">
                <a:solidFill>
                  <a:srgbClr val="FF0000"/>
                </a:solidFill>
              </a:rPr>
              <a:t>従来の屈折率センサーに比べて使いやすい</a:t>
            </a:r>
            <a:endParaRPr kumimoji="1" lang="ja-JP" altLang="en-US" sz="3200" dirty="0">
              <a:solidFill>
                <a:srgbClr val="FF0000"/>
              </a:solidFill>
            </a:endParaRPr>
          </a:p>
        </p:txBody>
      </p:sp>
    </p:spTree>
    <p:extLst>
      <p:ext uri="{BB962C8B-B14F-4D97-AF65-F5344CB8AC3E}">
        <p14:creationId xmlns:p14="http://schemas.microsoft.com/office/powerpoint/2010/main" val="206986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8478" y="269588"/>
            <a:ext cx="8640960" cy="584775"/>
          </a:xfrm>
          <a:prstGeom prst="rect">
            <a:avLst/>
          </a:prstGeom>
          <a:noFill/>
        </p:spPr>
        <p:txBody>
          <a:bodyPr wrap="square" rtlCol="0">
            <a:spAutoFit/>
          </a:bodyPr>
          <a:lstStyle/>
          <a:p>
            <a:r>
              <a:rPr kumimoji="1" lang="ja-JP" altLang="en-US" sz="3200" dirty="0" smtClean="0">
                <a:solidFill>
                  <a:srgbClr val="FF0000"/>
                </a:solidFill>
              </a:rPr>
              <a:t>マルチモード干渉</a:t>
            </a:r>
            <a:r>
              <a:rPr kumimoji="1" lang="en-US" altLang="ja-JP" sz="3200" dirty="0" smtClean="0">
                <a:solidFill>
                  <a:srgbClr val="FF0000"/>
                </a:solidFill>
              </a:rPr>
              <a:t>(</a:t>
            </a:r>
            <a:r>
              <a:rPr kumimoji="1" lang="en-US" altLang="ja-JP" sz="3200" dirty="0" err="1" smtClean="0">
                <a:solidFill>
                  <a:srgbClr val="FF0000"/>
                </a:solidFill>
              </a:rPr>
              <a:t>MMI:multimode</a:t>
            </a:r>
            <a:r>
              <a:rPr kumimoji="1" lang="en-US" altLang="ja-JP" sz="3200" dirty="0" smtClean="0">
                <a:solidFill>
                  <a:srgbClr val="FF0000"/>
                </a:solidFill>
              </a:rPr>
              <a:t> interference)</a:t>
            </a:r>
            <a:endParaRPr kumimoji="1" lang="ja-JP" altLang="en-US" sz="3200" dirty="0">
              <a:solidFill>
                <a:srgbClr val="FF0000"/>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16" y="2420888"/>
            <a:ext cx="523007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23528" y="854363"/>
            <a:ext cx="432048" cy="48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55576" y="854362"/>
            <a:ext cx="7200800" cy="1384995"/>
          </a:xfrm>
          <a:prstGeom prst="rect">
            <a:avLst/>
          </a:prstGeom>
          <a:noFill/>
        </p:spPr>
        <p:txBody>
          <a:bodyPr wrap="square" rtlCol="0">
            <a:spAutoFit/>
          </a:bodyPr>
          <a:lstStyle/>
          <a:p>
            <a:r>
              <a:rPr kumimoji="1" lang="ja-JP" altLang="en-US" sz="2800" dirty="0" smtClean="0"/>
              <a:t>マルチモード導波路内で複数のモードが励振されて互いに干渉し、ある一定の場所で入力した波と同じ像が再現される現象</a:t>
            </a:r>
            <a:endParaRPr kumimoji="1" lang="ja-JP" altLang="en-US" sz="2800" dirty="0"/>
          </a:p>
        </p:txBody>
      </p:sp>
      <mc:AlternateContent xmlns:mc="http://schemas.openxmlformats.org/markup-compatibility/2006" xmlns:a14="http://schemas.microsoft.com/office/drawing/2010/main">
        <mc:Choice Requires="a14">
          <p:sp>
            <p:nvSpPr>
              <p:cNvPr id="35" name="テキスト ボックス 34"/>
              <p:cNvSpPr txBox="1"/>
              <p:nvPr/>
            </p:nvSpPr>
            <p:spPr>
              <a:xfrm>
                <a:off x="5508104" y="2780928"/>
                <a:ext cx="1800200" cy="1129092"/>
              </a:xfrm>
              <a:prstGeom prst="rect">
                <a:avLst/>
              </a:prstGeom>
              <a:noFill/>
            </p:spPr>
            <p:txBody>
              <a:bodyPr wrap="square" rtlCol="0">
                <a:spAutoFit/>
              </a:bodyPr>
              <a:lstStyle/>
              <a:p>
                <a:r>
                  <a:rPr kumimoji="1" lang="en-US" altLang="ja-JP" sz="4000" dirty="0" smtClean="0"/>
                  <a:t>L=</a:t>
                </a:r>
                <a14:m>
                  <m:oMath xmlns:m="http://schemas.openxmlformats.org/officeDocument/2006/math">
                    <m:f>
                      <m:fPr>
                        <m:ctrlPr>
                          <a:rPr kumimoji="1" lang="en-US" altLang="ja-JP" sz="4000" i="1" smtClean="0">
                            <a:latin typeface="Cambria Math"/>
                          </a:rPr>
                        </m:ctrlPr>
                      </m:fPr>
                      <m:num>
                        <m:sSup>
                          <m:sSupPr>
                            <m:ctrlPr>
                              <a:rPr kumimoji="1" lang="en-US" altLang="ja-JP" sz="4000" i="1" smtClean="0">
                                <a:latin typeface="Cambria Math"/>
                              </a:rPr>
                            </m:ctrlPr>
                          </m:sSupPr>
                          <m:e>
                            <m:r>
                              <a:rPr kumimoji="1" lang="en-US" altLang="ja-JP" sz="4000" b="0" i="1" smtClean="0">
                                <a:latin typeface="Cambria Math"/>
                              </a:rPr>
                              <m:t>𝑑</m:t>
                            </m:r>
                          </m:e>
                          <m:sup>
                            <m:r>
                              <a:rPr kumimoji="1" lang="en-US" altLang="ja-JP" sz="4000" b="0" i="1" smtClean="0">
                                <a:latin typeface="Cambria Math"/>
                              </a:rPr>
                              <m:t>2</m:t>
                            </m:r>
                          </m:sup>
                        </m:sSup>
                        <m:r>
                          <a:rPr kumimoji="1" lang="en-US" altLang="ja-JP" sz="4000" b="0" i="1" smtClean="0">
                            <a:latin typeface="Cambria Math"/>
                          </a:rPr>
                          <m:t>𝑚</m:t>
                        </m:r>
                      </m:num>
                      <m:den>
                        <m:sSub>
                          <m:sSubPr>
                            <m:ctrlPr>
                              <a:rPr kumimoji="1" lang="en-US" altLang="ja-JP" sz="4000" i="1" smtClean="0">
                                <a:latin typeface="Cambria Math"/>
                              </a:rPr>
                            </m:ctrlPr>
                          </m:sSubPr>
                          <m:e>
                            <m:r>
                              <a:rPr kumimoji="1" lang="en-US" altLang="ja-JP" sz="4000" b="0" i="1" smtClean="0">
                                <a:latin typeface="Cambria Math"/>
                              </a:rPr>
                              <m:t>𝜆</m:t>
                            </m:r>
                          </m:e>
                          <m:sub>
                            <m:r>
                              <a:rPr kumimoji="1" lang="en-US" altLang="ja-JP" sz="4000" b="0" i="1" smtClean="0">
                                <a:latin typeface="Cambria Math"/>
                              </a:rPr>
                              <m:t>0</m:t>
                            </m:r>
                          </m:sub>
                        </m:sSub>
                      </m:den>
                    </m:f>
                  </m:oMath>
                </a14:m>
                <a:r>
                  <a:rPr kumimoji="1" lang="en-US" altLang="ja-JP" sz="4000" dirty="0" smtClean="0"/>
                  <a:t>n</a:t>
                </a:r>
                <a:endParaRPr kumimoji="1" lang="ja-JP" altLang="en-US" sz="4000"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508104" y="2780928"/>
                <a:ext cx="1800200" cy="1129092"/>
              </a:xfrm>
              <a:prstGeom prst="rect">
                <a:avLst/>
              </a:prstGeom>
              <a:blipFill rotWithShape="1">
                <a:blip r:embed="rId3"/>
                <a:stretch>
                  <a:fillRect l="-12203" r="-7119" b="-48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5274771" y="4257092"/>
                <a:ext cx="4599682" cy="1938992"/>
              </a:xfrm>
              <a:prstGeom prst="rect">
                <a:avLst/>
              </a:prstGeom>
              <a:noFill/>
            </p:spPr>
            <p:txBody>
              <a:bodyPr wrap="square" rtlCol="0">
                <a:spAutoFit/>
              </a:bodyPr>
              <a:lstStyle/>
              <a:p>
                <a:r>
                  <a:rPr kumimoji="1" lang="en-US" altLang="ja-JP" sz="2400" b="1" dirty="0" smtClean="0"/>
                  <a:t>L:</a:t>
                </a:r>
                <a:r>
                  <a:rPr kumimoji="1" lang="ja-JP" altLang="en-US" sz="2400" b="1" dirty="0" smtClean="0"/>
                  <a:t>マルチモードファイバー長</a:t>
                </a:r>
                <a:endParaRPr kumimoji="1" lang="en-US" altLang="ja-JP" sz="2400" b="1" dirty="0" smtClean="0"/>
              </a:p>
              <a:p>
                <a:r>
                  <a:rPr kumimoji="1" lang="en-US" altLang="ja-JP" sz="2400" b="1" dirty="0" smtClean="0"/>
                  <a:t>d:</a:t>
                </a:r>
                <a:r>
                  <a:rPr kumimoji="1" lang="ja-JP" altLang="en-US" sz="2400" b="1" dirty="0" smtClean="0"/>
                  <a:t>コア径</a:t>
                </a:r>
                <a:endParaRPr kumimoji="1" lang="en-US" altLang="ja-JP" sz="2400" b="1" dirty="0" smtClean="0"/>
              </a:p>
              <a:p>
                <a:r>
                  <a:rPr lang="en-US" altLang="ja-JP" sz="2400" b="1" dirty="0" smtClean="0"/>
                  <a:t>m:</a:t>
                </a:r>
                <a:r>
                  <a:rPr lang="ja-JP" altLang="en-US" sz="2400" b="1" dirty="0" smtClean="0"/>
                  <a:t>次数</a:t>
                </a:r>
                <a:endParaRPr lang="en-US" altLang="ja-JP" sz="2400" b="1" dirty="0" smtClean="0"/>
              </a:p>
              <a:p>
                <a:r>
                  <a:rPr kumimoji="1" lang="en-US" altLang="ja-JP" sz="2400" b="1" dirty="0" smtClean="0"/>
                  <a:t>n:</a:t>
                </a:r>
                <a:r>
                  <a:rPr kumimoji="1" lang="ja-JP" altLang="en-US" sz="2400" b="1" dirty="0" smtClean="0"/>
                  <a:t>コア屈折率</a:t>
                </a:r>
                <a:endParaRPr kumimoji="1" lang="en-US" altLang="ja-JP" sz="2400" b="1" dirty="0" smtClean="0"/>
              </a:p>
              <a:p>
                <a14:m>
                  <m:oMath xmlns:m="http://schemas.openxmlformats.org/officeDocument/2006/math">
                    <m:sSub>
                      <m:sSubPr>
                        <m:ctrlPr>
                          <a:rPr lang="en-US" altLang="ja-JP" sz="2400" b="1" i="1" smtClean="0">
                            <a:latin typeface="Cambria Math"/>
                          </a:rPr>
                        </m:ctrlPr>
                      </m:sSubPr>
                      <m:e>
                        <m:r>
                          <a:rPr lang="en-US" altLang="ja-JP" sz="2400" b="1" i="1" smtClean="0">
                            <a:latin typeface="Cambria Math"/>
                          </a:rPr>
                          <m:t>𝝀</m:t>
                        </m:r>
                      </m:e>
                      <m:sub>
                        <m:r>
                          <a:rPr lang="en-US" altLang="ja-JP" sz="2400" b="1" i="1" smtClean="0">
                            <a:latin typeface="Cambria Math"/>
                          </a:rPr>
                          <m:t>𝟎</m:t>
                        </m:r>
                      </m:sub>
                    </m:sSub>
                  </m:oMath>
                </a14:m>
                <a:r>
                  <a:rPr kumimoji="1" lang="en-US" altLang="ja-JP" sz="2400" b="1" dirty="0" smtClean="0"/>
                  <a:t>:</a:t>
                </a:r>
                <a:r>
                  <a:rPr kumimoji="1" lang="ja-JP" altLang="en-US" sz="2400" b="1" dirty="0" smtClean="0"/>
                  <a:t>干渉波長</a:t>
                </a:r>
                <a:endParaRPr kumimoji="1" lang="ja-JP" altLang="en-US" sz="2400" b="1"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5274771" y="4257092"/>
                <a:ext cx="4599682" cy="1938992"/>
              </a:xfrm>
              <a:prstGeom prst="rect">
                <a:avLst/>
              </a:prstGeom>
              <a:blipFill rotWithShape="1">
                <a:blip r:embed="rId4"/>
                <a:stretch>
                  <a:fillRect l="-1987" t="-3774" b="-660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7430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23331" y="350000"/>
            <a:ext cx="6768752" cy="646331"/>
          </a:xfrm>
          <a:prstGeom prst="rect">
            <a:avLst/>
          </a:prstGeom>
          <a:noFill/>
        </p:spPr>
        <p:txBody>
          <a:bodyPr wrap="square" rtlCol="0">
            <a:spAutoFit/>
          </a:bodyPr>
          <a:lstStyle/>
          <a:p>
            <a:r>
              <a:rPr kumimoji="1" lang="ja-JP" altLang="en-US" sz="3600" dirty="0" smtClean="0">
                <a:solidFill>
                  <a:srgbClr val="FF0000"/>
                </a:solidFill>
              </a:rPr>
              <a:t>マルチモード干渉センサー</a:t>
            </a:r>
            <a:endParaRPr kumimoji="1" lang="ja-JP" altLang="en-US" sz="3600" dirty="0">
              <a:solidFill>
                <a:srgbClr val="FF0000"/>
              </a:solidFill>
            </a:endParaRPr>
          </a:p>
        </p:txBody>
      </p:sp>
      <p:sp>
        <p:nvSpPr>
          <p:cNvPr id="5" name="右矢印 4"/>
          <p:cNvSpPr/>
          <p:nvPr/>
        </p:nvSpPr>
        <p:spPr>
          <a:xfrm>
            <a:off x="503548" y="985904"/>
            <a:ext cx="504056" cy="505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007604" y="953092"/>
            <a:ext cx="7380820" cy="1077218"/>
          </a:xfrm>
          <a:prstGeom prst="rect">
            <a:avLst/>
          </a:prstGeom>
          <a:noFill/>
        </p:spPr>
        <p:txBody>
          <a:bodyPr wrap="square" rtlCol="0">
            <a:spAutoFit/>
          </a:bodyPr>
          <a:lstStyle/>
          <a:p>
            <a:r>
              <a:rPr kumimoji="1" lang="ja-JP" altLang="en-US" sz="3200" dirty="0" smtClean="0"/>
              <a:t>干渉スペクトルの変化で正確にセンサー部分の屈折率変化</a:t>
            </a:r>
            <a:r>
              <a:rPr lang="ja-JP" altLang="en-US" sz="3200" dirty="0" smtClean="0"/>
              <a:t>の感知が可能</a:t>
            </a:r>
            <a:endParaRPr kumimoji="1" lang="ja-JP" altLang="en-US"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150534"/>
            <a:ext cx="6005513"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6" name="直線矢印コネクタ 65"/>
          <p:cNvCxnSpPr/>
          <p:nvPr/>
        </p:nvCxnSpPr>
        <p:spPr>
          <a:xfrm>
            <a:off x="1835696" y="2780928"/>
            <a:ext cx="360040"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1907704" y="2780928"/>
            <a:ext cx="720080"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79483" y="2257708"/>
            <a:ext cx="1848301" cy="523220"/>
          </a:xfrm>
          <a:prstGeom prst="rect">
            <a:avLst/>
          </a:prstGeom>
          <a:noFill/>
        </p:spPr>
        <p:txBody>
          <a:bodyPr wrap="square" rtlCol="0">
            <a:spAutoFit/>
          </a:bodyPr>
          <a:lstStyle/>
          <a:p>
            <a:r>
              <a:rPr kumimoji="1" lang="ja-JP" altLang="en-US" sz="2800" dirty="0" smtClean="0"/>
              <a:t>金ナノ粒子</a:t>
            </a:r>
            <a:endParaRPr kumimoji="1" lang="ja-JP" altLang="en-US" sz="2800" dirty="0"/>
          </a:p>
        </p:txBody>
      </p:sp>
      <p:cxnSp>
        <p:nvCxnSpPr>
          <p:cNvPr id="74" name="直線矢印コネクタ 73"/>
          <p:cNvCxnSpPr/>
          <p:nvPr/>
        </p:nvCxnSpPr>
        <p:spPr>
          <a:xfrm flipH="1">
            <a:off x="3042745" y="2780928"/>
            <a:ext cx="881183" cy="3696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4211960" y="2780928"/>
            <a:ext cx="180934" cy="3696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131840" y="2348880"/>
            <a:ext cx="2736304" cy="523220"/>
          </a:xfrm>
          <a:prstGeom prst="rect">
            <a:avLst/>
          </a:prstGeom>
          <a:noFill/>
        </p:spPr>
        <p:txBody>
          <a:bodyPr wrap="square" rtlCol="0">
            <a:spAutoFit/>
          </a:bodyPr>
          <a:lstStyle/>
          <a:p>
            <a:r>
              <a:rPr kumimoji="1" lang="ja-JP" altLang="en-US" sz="2800" dirty="0" smtClean="0"/>
              <a:t>エバネッセント波</a:t>
            </a:r>
            <a:endParaRPr kumimoji="1" lang="ja-JP" altLang="en-US" dirty="0"/>
          </a:p>
        </p:txBody>
      </p:sp>
      <p:sp>
        <p:nvSpPr>
          <p:cNvPr id="83" name="テキスト ボックス 82"/>
          <p:cNvSpPr txBox="1"/>
          <p:nvPr/>
        </p:nvSpPr>
        <p:spPr>
          <a:xfrm>
            <a:off x="993317" y="4797152"/>
            <a:ext cx="924150" cy="584775"/>
          </a:xfrm>
          <a:prstGeom prst="rect">
            <a:avLst/>
          </a:prstGeom>
          <a:noFill/>
        </p:spPr>
        <p:txBody>
          <a:bodyPr wrap="square" rtlCol="0">
            <a:spAutoFit/>
          </a:bodyPr>
          <a:lstStyle/>
          <a:p>
            <a:r>
              <a:rPr kumimoji="1" lang="en-US" altLang="ja-JP" sz="3200" dirty="0" smtClean="0"/>
              <a:t>SMF</a:t>
            </a:r>
            <a:endParaRPr kumimoji="1" lang="ja-JP" altLang="en-US" sz="3200" dirty="0"/>
          </a:p>
        </p:txBody>
      </p:sp>
      <p:sp>
        <p:nvSpPr>
          <p:cNvPr id="86" name="テキスト ボックス 85"/>
          <p:cNvSpPr txBox="1"/>
          <p:nvPr/>
        </p:nvSpPr>
        <p:spPr>
          <a:xfrm>
            <a:off x="6804248" y="4797152"/>
            <a:ext cx="924150" cy="584775"/>
          </a:xfrm>
          <a:prstGeom prst="rect">
            <a:avLst/>
          </a:prstGeom>
          <a:noFill/>
        </p:spPr>
        <p:txBody>
          <a:bodyPr wrap="square" rtlCol="0">
            <a:spAutoFit/>
          </a:bodyPr>
          <a:lstStyle/>
          <a:p>
            <a:r>
              <a:rPr kumimoji="1" lang="en-US" altLang="ja-JP" sz="3200" dirty="0" smtClean="0"/>
              <a:t>SMF</a:t>
            </a:r>
            <a:endParaRPr kumimoji="1" lang="ja-JP" altLang="en-US" sz="3200" dirty="0"/>
          </a:p>
        </p:txBody>
      </p:sp>
      <p:sp>
        <p:nvSpPr>
          <p:cNvPr id="84" name="テキスト ボックス 83"/>
          <p:cNvSpPr txBox="1"/>
          <p:nvPr/>
        </p:nvSpPr>
        <p:spPr>
          <a:xfrm>
            <a:off x="2934275" y="5796896"/>
            <a:ext cx="2736304" cy="954107"/>
          </a:xfrm>
          <a:prstGeom prst="rect">
            <a:avLst/>
          </a:prstGeom>
          <a:noFill/>
        </p:spPr>
        <p:txBody>
          <a:bodyPr wrap="square" rtlCol="0">
            <a:spAutoFit/>
          </a:bodyPr>
          <a:lstStyle/>
          <a:p>
            <a:pPr algn="ctr"/>
            <a:r>
              <a:rPr kumimoji="1" lang="en-US" altLang="ja-JP" sz="2800" dirty="0" smtClean="0"/>
              <a:t>Sensor port</a:t>
            </a:r>
          </a:p>
          <a:p>
            <a:pPr algn="ctr"/>
            <a:r>
              <a:rPr lang="en-US" altLang="ja-JP" sz="2800" dirty="0" smtClean="0"/>
              <a:t>(unclad MMF)</a:t>
            </a:r>
            <a:endParaRPr kumimoji="1" lang="ja-JP" altLang="en-US" sz="2800" dirty="0"/>
          </a:p>
        </p:txBody>
      </p:sp>
    </p:spTree>
    <p:extLst>
      <p:ext uri="{BB962C8B-B14F-4D97-AF65-F5344CB8AC3E}">
        <p14:creationId xmlns:p14="http://schemas.microsoft.com/office/powerpoint/2010/main" val="160228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0" y="73866"/>
            <a:ext cx="7776864" cy="954107"/>
          </a:xfrm>
          <a:prstGeom prst="rect">
            <a:avLst/>
          </a:prstGeom>
          <a:noFill/>
        </p:spPr>
        <p:txBody>
          <a:bodyPr wrap="square" rtlCol="0">
            <a:spAutoFit/>
          </a:bodyPr>
          <a:lstStyle/>
          <a:p>
            <a:r>
              <a:rPr kumimoji="1" lang="ja-JP" altLang="en-US" sz="2800" dirty="0" smtClean="0"/>
              <a:t>局在表面プラズモン共鳴の波長領域は金ナノ粒子のサイズ、形、密度に依存</a:t>
            </a:r>
            <a:endParaRPr kumimoji="1" lang="ja-JP" altLang="en-US" sz="2800" dirty="0"/>
          </a:p>
        </p:txBody>
      </p:sp>
      <p:sp>
        <p:nvSpPr>
          <p:cNvPr id="8" name="テキスト ボックス 7"/>
          <p:cNvSpPr txBox="1"/>
          <p:nvPr/>
        </p:nvSpPr>
        <p:spPr>
          <a:xfrm>
            <a:off x="282460" y="1964476"/>
            <a:ext cx="2088232" cy="523220"/>
          </a:xfrm>
          <a:prstGeom prst="rect">
            <a:avLst/>
          </a:prstGeom>
          <a:solidFill>
            <a:srgbClr val="002060"/>
          </a:solidFill>
        </p:spPr>
        <p:txBody>
          <a:bodyPr wrap="square" rtlCol="0">
            <a:spAutoFit/>
          </a:bodyPr>
          <a:lstStyle/>
          <a:p>
            <a:pPr algn="ctr"/>
            <a:r>
              <a:rPr kumimoji="1" lang="ja-JP" altLang="en-US" sz="2800" dirty="0" smtClean="0">
                <a:solidFill>
                  <a:srgbClr val="FFFF00"/>
                </a:solidFill>
              </a:rPr>
              <a:t>論文の内容</a:t>
            </a:r>
            <a:endParaRPr kumimoji="1" lang="ja-JP" altLang="en-US" sz="2800" dirty="0">
              <a:solidFill>
                <a:srgbClr val="FFFF00"/>
              </a:solidFill>
            </a:endParaRPr>
          </a:p>
        </p:txBody>
      </p:sp>
      <p:sp>
        <p:nvSpPr>
          <p:cNvPr id="9" name="テキスト ボックス 8"/>
          <p:cNvSpPr txBox="1"/>
          <p:nvPr/>
        </p:nvSpPr>
        <p:spPr>
          <a:xfrm>
            <a:off x="251520" y="2564904"/>
            <a:ext cx="7488832" cy="954107"/>
          </a:xfrm>
          <a:prstGeom prst="rect">
            <a:avLst/>
          </a:prstGeom>
          <a:noFill/>
        </p:spPr>
        <p:txBody>
          <a:bodyPr wrap="square" rtlCol="0">
            <a:spAutoFit/>
          </a:bodyPr>
          <a:lstStyle/>
          <a:p>
            <a:r>
              <a:rPr kumimoji="1" lang="ja-JP" altLang="en-US" sz="2800" dirty="0" smtClean="0"/>
              <a:t>金ナノ粒子を蒸着したマルチモード干渉センサーの性能評価</a:t>
            </a:r>
            <a:endParaRPr kumimoji="1" lang="ja-JP" altLang="en-US" sz="2800" dirty="0"/>
          </a:p>
        </p:txBody>
      </p:sp>
      <p:sp>
        <p:nvSpPr>
          <p:cNvPr id="10" name="下矢印 9"/>
          <p:cNvSpPr/>
          <p:nvPr/>
        </p:nvSpPr>
        <p:spPr>
          <a:xfrm>
            <a:off x="3563888" y="3519011"/>
            <a:ext cx="864096" cy="558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09631" y="4079573"/>
            <a:ext cx="8568952" cy="954107"/>
          </a:xfrm>
          <a:prstGeom prst="rect">
            <a:avLst/>
          </a:prstGeom>
          <a:noFill/>
        </p:spPr>
        <p:txBody>
          <a:bodyPr wrap="square" rtlCol="0">
            <a:spAutoFit/>
          </a:bodyPr>
          <a:lstStyle/>
          <a:p>
            <a:r>
              <a:rPr kumimoji="1" lang="ja-JP" altLang="en-US" sz="2800" dirty="0" smtClean="0"/>
              <a:t>蒸着する金ナノ粒子の条件を変えて、センシング能力を評価する</a:t>
            </a:r>
            <a:endParaRPr kumimoji="1" lang="ja-JP" altLang="en-US" sz="2800" dirty="0"/>
          </a:p>
        </p:txBody>
      </p:sp>
      <p:sp>
        <p:nvSpPr>
          <p:cNvPr id="12" name="下矢印 11"/>
          <p:cNvSpPr/>
          <p:nvPr/>
        </p:nvSpPr>
        <p:spPr>
          <a:xfrm>
            <a:off x="3574678" y="4986754"/>
            <a:ext cx="86409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05522" y="5568695"/>
            <a:ext cx="8682028" cy="523220"/>
          </a:xfrm>
          <a:prstGeom prst="rect">
            <a:avLst/>
          </a:prstGeom>
          <a:noFill/>
        </p:spPr>
        <p:txBody>
          <a:bodyPr wrap="square" rtlCol="0">
            <a:spAutoFit/>
          </a:bodyPr>
          <a:lstStyle/>
          <a:p>
            <a:r>
              <a:rPr kumimoji="1" lang="ja-JP" altLang="en-US" sz="2800" dirty="0" smtClean="0">
                <a:solidFill>
                  <a:srgbClr val="FF0000"/>
                </a:solidFill>
              </a:rPr>
              <a:t>金ナノ粒子の最適条件を求めて、その時の感度を求める</a:t>
            </a:r>
            <a:endParaRPr kumimoji="1" lang="ja-JP" altLang="en-US" sz="2800" dirty="0">
              <a:solidFill>
                <a:srgbClr val="FF0000"/>
              </a:solidFill>
            </a:endParaRPr>
          </a:p>
        </p:txBody>
      </p:sp>
      <p:sp>
        <p:nvSpPr>
          <p:cNvPr id="14" name="テキスト ボックス 13"/>
          <p:cNvSpPr txBox="1"/>
          <p:nvPr/>
        </p:nvSpPr>
        <p:spPr>
          <a:xfrm>
            <a:off x="539552" y="1027973"/>
            <a:ext cx="5472608" cy="523220"/>
          </a:xfrm>
          <a:prstGeom prst="rect">
            <a:avLst/>
          </a:prstGeom>
          <a:noFill/>
        </p:spPr>
        <p:txBody>
          <a:bodyPr wrap="square" rtlCol="0">
            <a:spAutoFit/>
          </a:bodyPr>
          <a:lstStyle/>
          <a:p>
            <a:r>
              <a:rPr kumimoji="1" lang="ja-JP" altLang="en-US" sz="2800" smtClean="0">
                <a:solidFill>
                  <a:srgbClr val="FF0000"/>
                </a:solidFill>
              </a:rPr>
              <a:t>（可視</a:t>
            </a:r>
            <a:r>
              <a:rPr kumimoji="1" lang="ja-JP" altLang="en-US" sz="2800" dirty="0" smtClean="0">
                <a:solidFill>
                  <a:srgbClr val="FF0000"/>
                </a:solidFill>
              </a:rPr>
              <a:t>～近</a:t>
            </a:r>
            <a:r>
              <a:rPr kumimoji="1" lang="ja-JP" altLang="en-US" sz="2800" smtClean="0">
                <a:solidFill>
                  <a:srgbClr val="FF0000"/>
                </a:solidFill>
              </a:rPr>
              <a:t>赤外領域）</a:t>
            </a:r>
            <a:endParaRPr kumimoji="1" lang="ja-JP" altLang="en-US" sz="2800" dirty="0">
              <a:solidFill>
                <a:srgbClr val="FF0000"/>
              </a:solidFill>
            </a:endParaRPr>
          </a:p>
        </p:txBody>
      </p:sp>
    </p:spTree>
    <p:extLst>
      <p:ext uri="{BB962C8B-B14F-4D97-AF65-F5344CB8AC3E}">
        <p14:creationId xmlns:p14="http://schemas.microsoft.com/office/powerpoint/2010/main" val="275320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5536" y="260648"/>
            <a:ext cx="1584176" cy="584775"/>
          </a:xfrm>
          <a:prstGeom prst="rect">
            <a:avLst/>
          </a:prstGeom>
          <a:solidFill>
            <a:srgbClr val="002060"/>
          </a:solidFill>
        </p:spPr>
        <p:txBody>
          <a:bodyPr wrap="square" rtlCol="0">
            <a:spAutoFit/>
          </a:bodyPr>
          <a:lstStyle/>
          <a:p>
            <a:pPr algn="ctr"/>
            <a:r>
              <a:rPr kumimoji="1" lang="ja-JP" altLang="en-US" sz="3200" dirty="0" smtClean="0">
                <a:solidFill>
                  <a:srgbClr val="FFFF00"/>
                </a:solidFill>
              </a:rPr>
              <a:t>実験系</a:t>
            </a:r>
            <a:endParaRPr kumimoji="1" lang="ja-JP" altLang="en-US" sz="3200" dirty="0">
              <a:solidFill>
                <a:srgbClr val="FFFF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74870"/>
            <a:ext cx="652809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テキスト ボックス 38"/>
          <p:cNvSpPr txBox="1"/>
          <p:nvPr/>
        </p:nvSpPr>
        <p:spPr>
          <a:xfrm>
            <a:off x="107504" y="823743"/>
            <a:ext cx="8820472" cy="1938992"/>
          </a:xfrm>
          <a:prstGeom prst="rect">
            <a:avLst/>
          </a:prstGeom>
          <a:noFill/>
        </p:spPr>
        <p:txBody>
          <a:bodyPr wrap="square" rtlCol="0">
            <a:spAutoFit/>
          </a:bodyPr>
          <a:lstStyle/>
          <a:p>
            <a:r>
              <a:rPr kumimoji="1" lang="ja-JP" altLang="en-US" sz="2400" b="1" dirty="0" smtClean="0"/>
              <a:t>●光源は白色光源と自然放射増幅光源を使用</a:t>
            </a:r>
            <a:endParaRPr kumimoji="1" lang="en-US" altLang="ja-JP" sz="2400" b="1" dirty="0" smtClean="0"/>
          </a:p>
          <a:p>
            <a:r>
              <a:rPr lang="ja-JP" altLang="en-US" sz="2400" b="1" dirty="0" smtClean="0"/>
              <a:t>●入出力ファイバーの</a:t>
            </a:r>
            <a:r>
              <a:rPr lang="en-US" altLang="ja-JP" sz="2400" b="1" dirty="0" smtClean="0"/>
              <a:t>SMF</a:t>
            </a:r>
            <a:r>
              <a:rPr lang="ja-JP" altLang="en-US" sz="2400" b="1" dirty="0" smtClean="0"/>
              <a:t>はコア径</a:t>
            </a:r>
            <a:r>
              <a:rPr lang="en-US" altLang="ja-JP" sz="2400" b="1" dirty="0" smtClean="0"/>
              <a:t>8.2µm,</a:t>
            </a:r>
          </a:p>
          <a:p>
            <a:r>
              <a:rPr lang="ja-JP" altLang="en-US" sz="2400" b="1" dirty="0" smtClean="0"/>
              <a:t>●センサー部のマルチモードファイバーはクラッド無し、直径</a:t>
            </a:r>
            <a:r>
              <a:rPr lang="en-US" altLang="ja-JP" sz="2400" b="1" dirty="0" smtClean="0"/>
              <a:t>125µm,</a:t>
            </a:r>
            <a:r>
              <a:rPr lang="ja-JP" altLang="en-US" sz="2400" b="1" dirty="0" smtClean="0"/>
              <a:t>長さ</a:t>
            </a:r>
            <a:r>
              <a:rPr lang="en-US" altLang="ja-JP" sz="2400" b="1" dirty="0" smtClean="0"/>
              <a:t>80mm</a:t>
            </a:r>
          </a:p>
          <a:p>
            <a:r>
              <a:rPr lang="ja-JP" altLang="en-US" sz="2400" b="1" dirty="0" smtClean="0"/>
              <a:t>●サンプル溶液は水</a:t>
            </a:r>
            <a:r>
              <a:rPr lang="en-US" altLang="ja-JP" sz="2400" b="1" dirty="0" smtClean="0"/>
              <a:t>/</a:t>
            </a:r>
            <a:r>
              <a:rPr lang="ja-JP" altLang="en-US" sz="2400" b="1" dirty="0" smtClean="0"/>
              <a:t>エタノール</a:t>
            </a:r>
            <a:endParaRPr lang="en-US" altLang="ja-JP" sz="2400" b="1" dirty="0" smtClean="0"/>
          </a:p>
        </p:txBody>
      </p:sp>
    </p:spTree>
    <p:extLst>
      <p:ext uri="{BB962C8B-B14F-4D97-AF65-F5344CB8AC3E}">
        <p14:creationId xmlns:p14="http://schemas.microsoft.com/office/powerpoint/2010/main" val="56267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88640"/>
            <a:ext cx="7056784" cy="584775"/>
          </a:xfrm>
          <a:prstGeom prst="rect">
            <a:avLst/>
          </a:prstGeom>
          <a:noFill/>
        </p:spPr>
        <p:txBody>
          <a:bodyPr wrap="square" rtlCol="0">
            <a:spAutoFit/>
          </a:bodyPr>
          <a:lstStyle/>
          <a:p>
            <a:r>
              <a:rPr kumimoji="1" lang="ja-JP" altLang="en-US" sz="3200" dirty="0" smtClean="0">
                <a:solidFill>
                  <a:srgbClr val="FF0000"/>
                </a:solidFill>
              </a:rPr>
              <a:t>蒸着する金ナノ粒子の条件</a:t>
            </a:r>
            <a:endParaRPr kumimoji="1" lang="ja-JP" altLang="en-US" sz="3200" dirty="0">
              <a:solidFill>
                <a:srgbClr val="FF0000"/>
              </a:solidFill>
            </a:endParaRPr>
          </a:p>
        </p:txBody>
      </p:sp>
      <p:sp>
        <p:nvSpPr>
          <p:cNvPr id="3" name="右矢印 2"/>
          <p:cNvSpPr/>
          <p:nvPr/>
        </p:nvSpPr>
        <p:spPr>
          <a:xfrm>
            <a:off x="395536" y="827611"/>
            <a:ext cx="360040" cy="412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26248" y="763441"/>
            <a:ext cx="8022216" cy="523220"/>
          </a:xfrm>
          <a:prstGeom prst="rect">
            <a:avLst/>
          </a:prstGeom>
          <a:noFill/>
        </p:spPr>
        <p:txBody>
          <a:bodyPr wrap="square" rtlCol="0">
            <a:spAutoFit/>
          </a:bodyPr>
          <a:lstStyle/>
          <a:p>
            <a:r>
              <a:rPr kumimoji="1" lang="ja-JP" altLang="en-US" sz="2800" dirty="0" smtClean="0"/>
              <a:t>平均直径を三つのパターンに分けて感度測定を行う</a:t>
            </a:r>
            <a:endParaRPr kumimoji="1" lang="ja-JP" altLang="en-US" sz="2800" dirty="0"/>
          </a:p>
        </p:txBody>
      </p:sp>
      <p:sp>
        <p:nvSpPr>
          <p:cNvPr id="5" name="テキスト ボックス 4"/>
          <p:cNvSpPr txBox="1"/>
          <p:nvPr/>
        </p:nvSpPr>
        <p:spPr>
          <a:xfrm>
            <a:off x="251520" y="1286661"/>
            <a:ext cx="7848872" cy="1384995"/>
          </a:xfrm>
          <a:prstGeom prst="rect">
            <a:avLst/>
          </a:prstGeom>
          <a:noFill/>
        </p:spPr>
        <p:txBody>
          <a:bodyPr wrap="square" rtlCol="0">
            <a:spAutoFit/>
          </a:bodyPr>
          <a:lstStyle/>
          <a:p>
            <a:r>
              <a:rPr kumimoji="1" lang="ja-JP" altLang="en-US" sz="2800" dirty="0" smtClean="0"/>
              <a:t>条件</a:t>
            </a:r>
            <a:r>
              <a:rPr kumimoji="1" lang="en-US" altLang="ja-JP" sz="2800" dirty="0" smtClean="0"/>
              <a:t>A</a:t>
            </a:r>
            <a:r>
              <a:rPr kumimoji="1" lang="ja-JP" altLang="en-US" sz="2800" dirty="0" smtClean="0"/>
              <a:t>：平均直径</a:t>
            </a:r>
            <a:r>
              <a:rPr kumimoji="1" lang="en-US" altLang="ja-JP" sz="2800" dirty="0" smtClean="0"/>
              <a:t>15nm</a:t>
            </a:r>
          </a:p>
          <a:p>
            <a:r>
              <a:rPr lang="ja-JP" altLang="en-US" sz="2800" dirty="0" smtClean="0"/>
              <a:t>条件</a:t>
            </a:r>
            <a:r>
              <a:rPr lang="en-US" altLang="ja-JP" sz="2800" dirty="0" smtClean="0"/>
              <a:t>B</a:t>
            </a:r>
            <a:r>
              <a:rPr lang="ja-JP" altLang="en-US" sz="2800" dirty="0" smtClean="0"/>
              <a:t>：平均直径</a:t>
            </a:r>
            <a:r>
              <a:rPr lang="en-US" altLang="ja-JP" sz="2800" dirty="0" smtClean="0"/>
              <a:t>37nm</a:t>
            </a:r>
          </a:p>
          <a:p>
            <a:r>
              <a:rPr kumimoji="1" lang="ja-JP" altLang="en-US" sz="2800" dirty="0" smtClean="0"/>
              <a:t>条件</a:t>
            </a:r>
            <a:r>
              <a:rPr kumimoji="1" lang="en-US" altLang="ja-JP" sz="2800" dirty="0" smtClean="0"/>
              <a:t>C</a:t>
            </a:r>
            <a:r>
              <a:rPr kumimoji="1" lang="ja-JP" altLang="en-US" sz="2800" dirty="0" smtClean="0"/>
              <a:t>：平均直径</a:t>
            </a:r>
            <a:r>
              <a:rPr kumimoji="1" lang="en-US" altLang="ja-JP" sz="2800" dirty="0" smtClean="0"/>
              <a:t>53nm</a:t>
            </a:r>
            <a:endParaRPr kumimoji="1" lang="ja-JP" altLang="en-US" sz="280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76" y="2679716"/>
            <a:ext cx="8613775" cy="298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755576" y="5805264"/>
            <a:ext cx="7164796" cy="523220"/>
          </a:xfrm>
          <a:prstGeom prst="rect">
            <a:avLst/>
          </a:prstGeom>
          <a:solidFill>
            <a:srgbClr val="92D050"/>
          </a:solidFill>
        </p:spPr>
        <p:txBody>
          <a:bodyPr wrap="square" rtlCol="0">
            <a:spAutoFit/>
          </a:bodyPr>
          <a:lstStyle/>
          <a:p>
            <a:pPr algn="ctr"/>
            <a:r>
              <a:rPr lang="ja-JP" altLang="en-US" sz="2800" dirty="0" smtClean="0"/>
              <a:t>各条件の金ナノ粒子の</a:t>
            </a:r>
            <a:r>
              <a:rPr lang="en-US" altLang="ja-JP" sz="2800" dirty="0" smtClean="0"/>
              <a:t>SEM</a:t>
            </a:r>
            <a:r>
              <a:rPr lang="ja-JP" altLang="en-US" sz="2800" dirty="0" smtClean="0"/>
              <a:t>イメージ</a:t>
            </a:r>
            <a:endParaRPr kumimoji="1" lang="ja-JP" altLang="en-US" sz="2800" dirty="0"/>
          </a:p>
        </p:txBody>
      </p:sp>
    </p:spTree>
    <p:extLst>
      <p:ext uri="{BB962C8B-B14F-4D97-AF65-F5344CB8AC3E}">
        <p14:creationId xmlns:p14="http://schemas.microsoft.com/office/powerpoint/2010/main" val="242407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60648"/>
            <a:ext cx="532859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179513" y="5301208"/>
            <a:ext cx="5544615" cy="1384995"/>
          </a:xfrm>
          <a:prstGeom prst="rect">
            <a:avLst/>
          </a:prstGeom>
          <a:noFill/>
        </p:spPr>
        <p:txBody>
          <a:bodyPr wrap="square" rtlCol="0">
            <a:spAutoFit/>
          </a:bodyPr>
          <a:lstStyle/>
          <a:p>
            <a:pPr algn="ctr"/>
            <a:r>
              <a:rPr kumimoji="1" lang="ja-JP" altLang="en-US" sz="2800" dirty="0" smtClean="0"/>
              <a:t>ヘテロコアファイバーに蒸着された三つのタイプの金ナノ粒子における吸収スペクトル</a:t>
            </a:r>
            <a:endParaRPr kumimoji="1" lang="ja-JP" altLang="en-US" sz="2800" dirty="0"/>
          </a:p>
        </p:txBody>
      </p:sp>
      <p:sp>
        <p:nvSpPr>
          <p:cNvPr id="4" name="テキスト ボックス 3"/>
          <p:cNvSpPr txBox="1"/>
          <p:nvPr/>
        </p:nvSpPr>
        <p:spPr>
          <a:xfrm>
            <a:off x="5508104" y="404664"/>
            <a:ext cx="3240359" cy="1815882"/>
          </a:xfrm>
          <a:prstGeom prst="rect">
            <a:avLst/>
          </a:prstGeom>
          <a:noFill/>
        </p:spPr>
        <p:txBody>
          <a:bodyPr wrap="square" rtlCol="0">
            <a:spAutoFit/>
          </a:bodyPr>
          <a:lstStyle/>
          <a:p>
            <a:r>
              <a:rPr kumimoji="1" lang="ja-JP" altLang="en-US" sz="2800" dirty="0" smtClean="0"/>
              <a:t>金ナノ粒子のサイズによって吸収スペクトル（吸収波長）の違いが見られた</a:t>
            </a:r>
            <a:endParaRPr kumimoji="1" lang="ja-JP" altLang="en-US" sz="2800" dirty="0"/>
          </a:p>
        </p:txBody>
      </p:sp>
      <p:sp>
        <p:nvSpPr>
          <p:cNvPr id="5" name="下矢印 4"/>
          <p:cNvSpPr/>
          <p:nvPr/>
        </p:nvSpPr>
        <p:spPr>
          <a:xfrm>
            <a:off x="6660232" y="2220546"/>
            <a:ext cx="936104" cy="848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508105" y="3212976"/>
            <a:ext cx="3528391" cy="2246769"/>
          </a:xfrm>
          <a:prstGeom prst="rect">
            <a:avLst/>
          </a:prstGeom>
          <a:noFill/>
        </p:spPr>
        <p:txBody>
          <a:bodyPr wrap="square" rtlCol="0">
            <a:spAutoFit/>
          </a:bodyPr>
          <a:lstStyle/>
          <a:p>
            <a:r>
              <a:rPr kumimoji="1" lang="ja-JP" altLang="en-US" sz="2800" dirty="0" smtClean="0">
                <a:solidFill>
                  <a:srgbClr val="FF0000"/>
                </a:solidFill>
              </a:rPr>
              <a:t>吸収スペクトルはマルチモードファイバーに蒸着された金ナノ粒子のサイズや形に依存している</a:t>
            </a:r>
            <a:endParaRPr kumimoji="1" lang="ja-JP" altLang="en-US" sz="2800" dirty="0">
              <a:solidFill>
                <a:srgbClr val="FF0000"/>
              </a:solidFill>
            </a:endParaRPr>
          </a:p>
        </p:txBody>
      </p:sp>
    </p:spTree>
    <p:extLst>
      <p:ext uri="{BB962C8B-B14F-4D97-AF65-F5344CB8AC3E}">
        <p14:creationId xmlns:p14="http://schemas.microsoft.com/office/powerpoint/2010/main" val="38559187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784</Words>
  <Application>Microsoft Office PowerPoint</Application>
  <PresentationFormat>画面に合わせる (4:3)</PresentationFormat>
  <Paragraphs>80</Paragraphs>
  <Slides>15</Slides>
  <Notes>5</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ichikawa</dc:creator>
  <cp:lastModifiedBy>ichikawa</cp:lastModifiedBy>
  <cp:revision>33</cp:revision>
  <dcterms:created xsi:type="dcterms:W3CDTF">2015-10-19T07:55:45Z</dcterms:created>
  <dcterms:modified xsi:type="dcterms:W3CDTF">2015-12-11T08:10:03Z</dcterms:modified>
</cp:coreProperties>
</file>